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83"/>
  </p:notesMasterIdLst>
  <p:sldIdLst>
    <p:sldId id="557" r:id="rId2"/>
    <p:sldId id="721" r:id="rId3"/>
    <p:sldId id="722" r:id="rId4"/>
    <p:sldId id="723" r:id="rId5"/>
    <p:sldId id="708" r:id="rId6"/>
    <p:sldId id="669" r:id="rId7"/>
    <p:sldId id="709" r:id="rId8"/>
    <p:sldId id="701" r:id="rId9"/>
    <p:sldId id="720" r:id="rId10"/>
    <p:sldId id="702" r:id="rId11"/>
    <p:sldId id="670" r:id="rId12"/>
    <p:sldId id="705" r:id="rId13"/>
    <p:sldId id="704" r:id="rId14"/>
    <p:sldId id="673" r:id="rId15"/>
    <p:sldId id="672" r:id="rId16"/>
    <p:sldId id="613" r:id="rId17"/>
    <p:sldId id="700" r:id="rId18"/>
    <p:sldId id="674" r:id="rId19"/>
    <p:sldId id="671" r:id="rId20"/>
    <p:sldId id="710" r:id="rId21"/>
    <p:sldId id="604" r:id="rId22"/>
    <p:sldId id="605" r:id="rId23"/>
    <p:sldId id="606" r:id="rId24"/>
    <p:sldId id="607" r:id="rId25"/>
    <p:sldId id="608" r:id="rId26"/>
    <p:sldId id="609" r:id="rId27"/>
    <p:sldId id="610" r:id="rId28"/>
    <p:sldId id="611" r:id="rId29"/>
    <p:sldId id="612" r:id="rId30"/>
    <p:sldId id="602" r:id="rId31"/>
    <p:sldId id="649" r:id="rId32"/>
    <p:sldId id="545" r:id="rId33"/>
    <p:sldId id="558" r:id="rId34"/>
    <p:sldId id="559" r:id="rId35"/>
    <p:sldId id="560" r:id="rId36"/>
    <p:sldId id="651" r:id="rId37"/>
    <p:sldId id="565" r:id="rId38"/>
    <p:sldId id="566" r:id="rId39"/>
    <p:sldId id="567" r:id="rId40"/>
    <p:sldId id="569" r:id="rId41"/>
    <p:sldId id="600" r:id="rId42"/>
    <p:sldId id="571" r:id="rId43"/>
    <p:sldId id="573" r:id="rId44"/>
    <p:sldId id="601" r:id="rId45"/>
    <p:sldId id="576" r:id="rId46"/>
    <p:sldId id="581" r:id="rId47"/>
    <p:sldId id="582" r:id="rId48"/>
    <p:sldId id="584" r:id="rId49"/>
    <p:sldId id="596" r:id="rId50"/>
    <p:sldId id="597" r:id="rId51"/>
    <p:sldId id="624" r:id="rId52"/>
    <p:sldId id="598" r:id="rId53"/>
    <p:sldId id="599" r:id="rId54"/>
    <p:sldId id="725" r:id="rId55"/>
    <p:sldId id="496" r:id="rId56"/>
    <p:sldId id="497" r:id="rId57"/>
    <p:sldId id="508" r:id="rId58"/>
    <p:sldId id="648" r:id="rId59"/>
    <p:sldId id="614" r:id="rId60"/>
    <p:sldId id="694" r:id="rId61"/>
    <p:sldId id="538" r:id="rId62"/>
    <p:sldId id="625" r:id="rId63"/>
    <p:sldId id="653" r:id="rId64"/>
    <p:sldId id="431" r:id="rId65"/>
    <p:sldId id="439" r:id="rId66"/>
    <p:sldId id="434" r:id="rId67"/>
    <p:sldId id="436" r:id="rId68"/>
    <p:sldId id="437" r:id="rId69"/>
    <p:sldId id="348" r:id="rId70"/>
    <p:sldId id="692" r:id="rId71"/>
    <p:sldId id="690" r:id="rId72"/>
    <p:sldId id="467" r:id="rId73"/>
    <p:sldId id="689" r:id="rId74"/>
    <p:sldId id="707" r:id="rId75"/>
    <p:sldId id="730" r:id="rId76"/>
    <p:sldId id="726" r:id="rId77"/>
    <p:sldId id="727" r:id="rId78"/>
    <p:sldId id="729" r:id="rId79"/>
    <p:sldId id="731" r:id="rId80"/>
    <p:sldId id="688" r:id="rId81"/>
    <p:sldId id="724" r:id="rId8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401" autoAdjust="0"/>
  </p:normalViewPr>
  <p:slideViewPr>
    <p:cSldViewPr>
      <p:cViewPr>
        <p:scale>
          <a:sx n="78" d="100"/>
          <a:sy n="78" d="100"/>
        </p:scale>
        <p:origin x="1170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0745F-76EF-4E81-8120-68E0B03113D5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AEAEA-7711-4F49-8DE4-7188FC1055A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9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AEAEA-7711-4F49-8DE4-7188FC1055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6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AEAEA-7711-4F49-8DE4-7188FC1055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6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E144-C41E-4D68-8D36-22C7A2CD3C35}" type="datetimeFigureOut">
              <a:rPr lang="es-MX" smtClean="0"/>
              <a:pPr/>
              <a:t>24/10/2017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wmf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5.png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8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8.wmf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8.wmf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8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9.png"/><Relationship Id="rId9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2.wmf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Launch.ppt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69.jpeg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72.emf"/><Relationship Id="rId4" Type="http://schemas.openxmlformats.org/officeDocument/2006/relationships/image" Target="../media/image70.wmf"/><Relationship Id="rId9" Type="http://schemas.openxmlformats.org/officeDocument/2006/relationships/image" Target="../media/image6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2.pn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80.wmf"/><Relationship Id="rId4" Type="http://schemas.openxmlformats.org/officeDocument/2006/relationships/oleObject" Target="../embeddings/oleObject28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jpeg"/><Relationship Id="rId7" Type="http://schemas.openxmlformats.org/officeDocument/2006/relationships/image" Target="../media/image7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png"/><Relationship Id="rId5" Type="http://schemas.openxmlformats.org/officeDocument/2006/relationships/image" Target="../media/image95.wmf"/><Relationship Id="rId4" Type="http://schemas.openxmlformats.org/officeDocument/2006/relationships/oleObject" Target="../embeddings/oleObject30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3.w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130.png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34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5.png"/><Relationship Id="rId4" Type="http://schemas.openxmlformats.org/officeDocument/2006/relationships/image" Target="../media/image105.wmf"/><Relationship Id="rId9" Type="http://schemas.openxmlformats.org/officeDocument/2006/relationships/image" Target="../media/image1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12" Type="http://schemas.openxmlformats.org/officeDocument/2006/relationships/image" Target="../media/image124.wmf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wmf"/><Relationship Id="rId11" Type="http://schemas.openxmlformats.org/officeDocument/2006/relationships/image" Target="../media/image123.png"/><Relationship Id="rId5" Type="http://schemas.openxmlformats.org/officeDocument/2006/relationships/image" Target="../media/image117.wmf"/><Relationship Id="rId10" Type="http://schemas.openxmlformats.org/officeDocument/2006/relationships/image" Target="../media/image122.wmf"/><Relationship Id="rId4" Type="http://schemas.openxmlformats.org/officeDocument/2006/relationships/image" Target="../media/image116.wmf"/><Relationship Id="rId9" Type="http://schemas.openxmlformats.org/officeDocument/2006/relationships/image" Target="../media/image121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9144000" cy="5787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Picture 27" descr="http://www.alianzatex.com/imagenes/notas1/Gravedad%20Einste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76872"/>
            <a:ext cx="9144001" cy="4608512"/>
          </a:xfrm>
          <a:prstGeom prst="rect">
            <a:avLst/>
          </a:prstGeom>
          <a:noFill/>
        </p:spPr>
      </p:pic>
      <p:pic>
        <p:nvPicPr>
          <p:cNvPr id="19" name="Picture 2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48680"/>
            <a:ext cx="21431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30 Rectángulo"/>
          <p:cNvSpPr/>
          <p:nvPr/>
        </p:nvSpPr>
        <p:spPr>
          <a:xfrm>
            <a:off x="157641" y="210542"/>
            <a:ext cx="89863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50th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Aniversary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of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Atomic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definition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of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SI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second</a:t>
            </a:r>
            <a:endParaRPr lang="es-ES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771800" y="185834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J. Mauricio López R.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131840" y="2457247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CINVESTAV</a:t>
            </a:r>
            <a:endParaRPr lang="es-MX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467544" y="1484784"/>
            <a:ext cx="3240360" cy="3487787"/>
            <a:chOff x="536576" y="2420938"/>
            <a:chExt cx="2820987" cy="2479675"/>
          </a:xfrm>
        </p:grpSpPr>
        <p:sp>
          <p:nvSpPr>
            <p:cNvPr id="36" name="Line 23"/>
            <p:cNvSpPr>
              <a:spLocks noChangeShapeType="1"/>
            </p:cNvSpPr>
            <p:nvPr/>
          </p:nvSpPr>
          <p:spPr bwMode="auto">
            <a:xfrm>
              <a:off x="3111501" y="4395788"/>
              <a:ext cx="1588" cy="158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>
              <a:off x="3111501" y="3498850"/>
              <a:ext cx="1588" cy="158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538163" y="2867025"/>
              <a:ext cx="2576513" cy="2016125"/>
            </a:xfrm>
            <a:custGeom>
              <a:avLst/>
              <a:gdLst/>
              <a:ahLst/>
              <a:cxnLst>
                <a:cxn ang="0">
                  <a:pos x="70" y="2596"/>
                </a:cxn>
                <a:cxn ang="0">
                  <a:pos x="147" y="2526"/>
                </a:cxn>
                <a:cxn ang="0">
                  <a:pos x="224" y="2341"/>
                </a:cxn>
                <a:cxn ang="0">
                  <a:pos x="302" y="2455"/>
                </a:cxn>
                <a:cxn ang="0">
                  <a:pos x="379" y="2378"/>
                </a:cxn>
                <a:cxn ang="0">
                  <a:pos x="455" y="2374"/>
                </a:cxn>
                <a:cxn ang="0">
                  <a:pos x="532" y="2411"/>
                </a:cxn>
                <a:cxn ang="0">
                  <a:pos x="610" y="2454"/>
                </a:cxn>
                <a:cxn ang="0">
                  <a:pos x="687" y="2459"/>
                </a:cxn>
                <a:cxn ang="0">
                  <a:pos x="764" y="2510"/>
                </a:cxn>
                <a:cxn ang="0">
                  <a:pos x="842" y="2423"/>
                </a:cxn>
                <a:cxn ang="0">
                  <a:pos x="918" y="2414"/>
                </a:cxn>
                <a:cxn ang="0">
                  <a:pos x="995" y="2451"/>
                </a:cxn>
                <a:cxn ang="0">
                  <a:pos x="1073" y="2404"/>
                </a:cxn>
                <a:cxn ang="0">
                  <a:pos x="1150" y="2406"/>
                </a:cxn>
                <a:cxn ang="0">
                  <a:pos x="1227" y="2329"/>
                </a:cxn>
                <a:cxn ang="0">
                  <a:pos x="1303" y="2425"/>
                </a:cxn>
                <a:cxn ang="0">
                  <a:pos x="1381" y="2461"/>
                </a:cxn>
                <a:cxn ang="0">
                  <a:pos x="1458" y="2529"/>
                </a:cxn>
                <a:cxn ang="0">
                  <a:pos x="1535" y="2446"/>
                </a:cxn>
                <a:cxn ang="0">
                  <a:pos x="1613" y="2455"/>
                </a:cxn>
                <a:cxn ang="0">
                  <a:pos x="1690" y="2331"/>
                </a:cxn>
                <a:cxn ang="0">
                  <a:pos x="1766" y="2206"/>
                </a:cxn>
                <a:cxn ang="0">
                  <a:pos x="1843" y="2083"/>
                </a:cxn>
                <a:cxn ang="0">
                  <a:pos x="1921" y="2239"/>
                </a:cxn>
                <a:cxn ang="0">
                  <a:pos x="1998" y="2415"/>
                </a:cxn>
                <a:cxn ang="0">
                  <a:pos x="2075" y="3123"/>
                </a:cxn>
                <a:cxn ang="0">
                  <a:pos x="2153" y="3651"/>
                </a:cxn>
                <a:cxn ang="0">
                  <a:pos x="2229" y="2558"/>
                </a:cxn>
                <a:cxn ang="0">
                  <a:pos x="2306" y="246"/>
                </a:cxn>
                <a:cxn ang="0">
                  <a:pos x="2384" y="1105"/>
                </a:cxn>
                <a:cxn ang="0">
                  <a:pos x="2461" y="3315"/>
                </a:cxn>
                <a:cxn ang="0">
                  <a:pos x="2538" y="3525"/>
                </a:cxn>
                <a:cxn ang="0">
                  <a:pos x="2614" y="2863"/>
                </a:cxn>
                <a:cxn ang="0">
                  <a:pos x="2692" y="2281"/>
                </a:cxn>
                <a:cxn ang="0">
                  <a:pos x="2769" y="2200"/>
                </a:cxn>
                <a:cxn ang="0">
                  <a:pos x="2846" y="2210"/>
                </a:cxn>
                <a:cxn ang="0">
                  <a:pos x="2924" y="2275"/>
                </a:cxn>
                <a:cxn ang="0">
                  <a:pos x="3001" y="2445"/>
                </a:cxn>
                <a:cxn ang="0">
                  <a:pos x="3077" y="2354"/>
                </a:cxn>
                <a:cxn ang="0">
                  <a:pos x="3154" y="2346"/>
                </a:cxn>
                <a:cxn ang="0">
                  <a:pos x="3232" y="2451"/>
                </a:cxn>
                <a:cxn ang="0">
                  <a:pos x="3309" y="2411"/>
                </a:cxn>
                <a:cxn ang="0">
                  <a:pos x="3386" y="2450"/>
                </a:cxn>
                <a:cxn ang="0">
                  <a:pos x="3464" y="2289"/>
                </a:cxn>
                <a:cxn ang="0">
                  <a:pos x="3540" y="2388"/>
                </a:cxn>
                <a:cxn ang="0">
                  <a:pos x="3617" y="2389"/>
                </a:cxn>
                <a:cxn ang="0">
                  <a:pos x="3695" y="2338"/>
                </a:cxn>
                <a:cxn ang="0">
                  <a:pos x="3772" y="2463"/>
                </a:cxn>
                <a:cxn ang="0">
                  <a:pos x="3849" y="2501"/>
                </a:cxn>
                <a:cxn ang="0">
                  <a:pos x="3925" y="2375"/>
                </a:cxn>
                <a:cxn ang="0">
                  <a:pos x="4003" y="2416"/>
                </a:cxn>
                <a:cxn ang="0">
                  <a:pos x="4080" y="2488"/>
                </a:cxn>
                <a:cxn ang="0">
                  <a:pos x="4157" y="2464"/>
                </a:cxn>
                <a:cxn ang="0">
                  <a:pos x="4235" y="2446"/>
                </a:cxn>
                <a:cxn ang="0">
                  <a:pos x="4312" y="2520"/>
                </a:cxn>
                <a:cxn ang="0">
                  <a:pos x="4388" y="2469"/>
                </a:cxn>
                <a:cxn ang="0">
                  <a:pos x="4465" y="2649"/>
                </a:cxn>
                <a:cxn ang="0">
                  <a:pos x="4543" y="2535"/>
                </a:cxn>
                <a:cxn ang="0">
                  <a:pos x="4620" y="2549"/>
                </a:cxn>
                <a:cxn ang="0">
                  <a:pos x="4697" y="2635"/>
                </a:cxn>
                <a:cxn ang="0">
                  <a:pos x="4775" y="2543"/>
                </a:cxn>
                <a:cxn ang="0">
                  <a:pos x="4851" y="2766"/>
                </a:cxn>
              </a:cxnLst>
              <a:rect l="0" t="0" r="r" b="b"/>
              <a:pathLst>
                <a:path w="4867" h="3810">
                  <a:moveTo>
                    <a:pt x="0" y="2404"/>
                  </a:moveTo>
                  <a:lnTo>
                    <a:pt x="8" y="2456"/>
                  </a:lnTo>
                  <a:lnTo>
                    <a:pt x="16" y="2461"/>
                  </a:lnTo>
                  <a:lnTo>
                    <a:pt x="24" y="2571"/>
                  </a:lnTo>
                  <a:lnTo>
                    <a:pt x="32" y="2654"/>
                  </a:lnTo>
                  <a:lnTo>
                    <a:pt x="39" y="2564"/>
                  </a:lnTo>
                  <a:lnTo>
                    <a:pt x="47" y="2545"/>
                  </a:lnTo>
                  <a:lnTo>
                    <a:pt x="55" y="2645"/>
                  </a:lnTo>
                  <a:lnTo>
                    <a:pt x="62" y="2666"/>
                  </a:lnTo>
                  <a:lnTo>
                    <a:pt x="70" y="2596"/>
                  </a:lnTo>
                  <a:lnTo>
                    <a:pt x="78" y="2545"/>
                  </a:lnTo>
                  <a:lnTo>
                    <a:pt x="85" y="2558"/>
                  </a:lnTo>
                  <a:lnTo>
                    <a:pt x="93" y="2530"/>
                  </a:lnTo>
                  <a:lnTo>
                    <a:pt x="101" y="2524"/>
                  </a:lnTo>
                  <a:lnTo>
                    <a:pt x="109" y="2491"/>
                  </a:lnTo>
                  <a:lnTo>
                    <a:pt x="117" y="2365"/>
                  </a:lnTo>
                  <a:lnTo>
                    <a:pt x="123" y="2414"/>
                  </a:lnTo>
                  <a:lnTo>
                    <a:pt x="131" y="2548"/>
                  </a:lnTo>
                  <a:lnTo>
                    <a:pt x="139" y="2445"/>
                  </a:lnTo>
                  <a:lnTo>
                    <a:pt x="147" y="2526"/>
                  </a:lnTo>
                  <a:lnTo>
                    <a:pt x="155" y="2341"/>
                  </a:lnTo>
                  <a:lnTo>
                    <a:pt x="163" y="2268"/>
                  </a:lnTo>
                  <a:lnTo>
                    <a:pt x="171" y="2269"/>
                  </a:lnTo>
                  <a:lnTo>
                    <a:pt x="178" y="2451"/>
                  </a:lnTo>
                  <a:lnTo>
                    <a:pt x="186" y="2481"/>
                  </a:lnTo>
                  <a:lnTo>
                    <a:pt x="193" y="2370"/>
                  </a:lnTo>
                  <a:lnTo>
                    <a:pt x="201" y="2578"/>
                  </a:lnTo>
                  <a:lnTo>
                    <a:pt x="209" y="2461"/>
                  </a:lnTo>
                  <a:lnTo>
                    <a:pt x="216" y="2471"/>
                  </a:lnTo>
                  <a:lnTo>
                    <a:pt x="224" y="2341"/>
                  </a:lnTo>
                  <a:lnTo>
                    <a:pt x="232" y="2403"/>
                  </a:lnTo>
                  <a:lnTo>
                    <a:pt x="240" y="2454"/>
                  </a:lnTo>
                  <a:lnTo>
                    <a:pt x="248" y="2459"/>
                  </a:lnTo>
                  <a:lnTo>
                    <a:pt x="255" y="2365"/>
                  </a:lnTo>
                  <a:lnTo>
                    <a:pt x="262" y="2314"/>
                  </a:lnTo>
                  <a:lnTo>
                    <a:pt x="270" y="2489"/>
                  </a:lnTo>
                  <a:lnTo>
                    <a:pt x="278" y="2431"/>
                  </a:lnTo>
                  <a:lnTo>
                    <a:pt x="286" y="2446"/>
                  </a:lnTo>
                  <a:lnTo>
                    <a:pt x="294" y="2433"/>
                  </a:lnTo>
                  <a:lnTo>
                    <a:pt x="302" y="2455"/>
                  </a:lnTo>
                  <a:lnTo>
                    <a:pt x="309" y="2474"/>
                  </a:lnTo>
                  <a:lnTo>
                    <a:pt x="317" y="2521"/>
                  </a:lnTo>
                  <a:lnTo>
                    <a:pt x="324" y="2408"/>
                  </a:lnTo>
                  <a:lnTo>
                    <a:pt x="332" y="2421"/>
                  </a:lnTo>
                  <a:lnTo>
                    <a:pt x="340" y="2418"/>
                  </a:lnTo>
                  <a:lnTo>
                    <a:pt x="348" y="2475"/>
                  </a:lnTo>
                  <a:lnTo>
                    <a:pt x="355" y="2430"/>
                  </a:lnTo>
                  <a:lnTo>
                    <a:pt x="363" y="2419"/>
                  </a:lnTo>
                  <a:lnTo>
                    <a:pt x="371" y="2446"/>
                  </a:lnTo>
                  <a:lnTo>
                    <a:pt x="379" y="2378"/>
                  </a:lnTo>
                  <a:lnTo>
                    <a:pt x="386" y="2351"/>
                  </a:lnTo>
                  <a:lnTo>
                    <a:pt x="393" y="2478"/>
                  </a:lnTo>
                  <a:lnTo>
                    <a:pt x="401" y="2455"/>
                  </a:lnTo>
                  <a:lnTo>
                    <a:pt x="409" y="2416"/>
                  </a:lnTo>
                  <a:lnTo>
                    <a:pt x="417" y="2339"/>
                  </a:lnTo>
                  <a:lnTo>
                    <a:pt x="425" y="2404"/>
                  </a:lnTo>
                  <a:lnTo>
                    <a:pt x="433" y="2360"/>
                  </a:lnTo>
                  <a:lnTo>
                    <a:pt x="441" y="2423"/>
                  </a:lnTo>
                  <a:lnTo>
                    <a:pt x="448" y="2413"/>
                  </a:lnTo>
                  <a:lnTo>
                    <a:pt x="455" y="2374"/>
                  </a:lnTo>
                  <a:lnTo>
                    <a:pt x="463" y="2414"/>
                  </a:lnTo>
                  <a:lnTo>
                    <a:pt x="471" y="2388"/>
                  </a:lnTo>
                  <a:lnTo>
                    <a:pt x="479" y="2435"/>
                  </a:lnTo>
                  <a:lnTo>
                    <a:pt x="486" y="2414"/>
                  </a:lnTo>
                  <a:lnTo>
                    <a:pt x="494" y="2448"/>
                  </a:lnTo>
                  <a:lnTo>
                    <a:pt x="502" y="2509"/>
                  </a:lnTo>
                  <a:lnTo>
                    <a:pt x="510" y="2489"/>
                  </a:lnTo>
                  <a:lnTo>
                    <a:pt x="517" y="2324"/>
                  </a:lnTo>
                  <a:lnTo>
                    <a:pt x="525" y="2295"/>
                  </a:lnTo>
                  <a:lnTo>
                    <a:pt x="532" y="2411"/>
                  </a:lnTo>
                  <a:lnTo>
                    <a:pt x="540" y="2494"/>
                  </a:lnTo>
                  <a:lnTo>
                    <a:pt x="548" y="2469"/>
                  </a:lnTo>
                  <a:lnTo>
                    <a:pt x="556" y="2433"/>
                  </a:lnTo>
                  <a:lnTo>
                    <a:pt x="564" y="2454"/>
                  </a:lnTo>
                  <a:lnTo>
                    <a:pt x="572" y="2456"/>
                  </a:lnTo>
                  <a:lnTo>
                    <a:pt x="580" y="2401"/>
                  </a:lnTo>
                  <a:lnTo>
                    <a:pt x="586" y="2426"/>
                  </a:lnTo>
                  <a:lnTo>
                    <a:pt x="594" y="2418"/>
                  </a:lnTo>
                  <a:lnTo>
                    <a:pt x="602" y="2488"/>
                  </a:lnTo>
                  <a:lnTo>
                    <a:pt x="610" y="2454"/>
                  </a:lnTo>
                  <a:lnTo>
                    <a:pt x="618" y="2416"/>
                  </a:lnTo>
                  <a:lnTo>
                    <a:pt x="625" y="2301"/>
                  </a:lnTo>
                  <a:lnTo>
                    <a:pt x="633" y="2344"/>
                  </a:lnTo>
                  <a:lnTo>
                    <a:pt x="641" y="2324"/>
                  </a:lnTo>
                  <a:lnTo>
                    <a:pt x="648" y="2234"/>
                  </a:lnTo>
                  <a:lnTo>
                    <a:pt x="656" y="2373"/>
                  </a:lnTo>
                  <a:lnTo>
                    <a:pt x="664" y="2285"/>
                  </a:lnTo>
                  <a:lnTo>
                    <a:pt x="671" y="2325"/>
                  </a:lnTo>
                  <a:lnTo>
                    <a:pt x="679" y="2380"/>
                  </a:lnTo>
                  <a:lnTo>
                    <a:pt x="687" y="2459"/>
                  </a:lnTo>
                  <a:lnTo>
                    <a:pt x="695" y="2389"/>
                  </a:lnTo>
                  <a:lnTo>
                    <a:pt x="703" y="2254"/>
                  </a:lnTo>
                  <a:lnTo>
                    <a:pt x="711" y="2393"/>
                  </a:lnTo>
                  <a:lnTo>
                    <a:pt x="717" y="2410"/>
                  </a:lnTo>
                  <a:lnTo>
                    <a:pt x="725" y="2361"/>
                  </a:lnTo>
                  <a:lnTo>
                    <a:pt x="733" y="2463"/>
                  </a:lnTo>
                  <a:lnTo>
                    <a:pt x="741" y="2436"/>
                  </a:lnTo>
                  <a:lnTo>
                    <a:pt x="749" y="2399"/>
                  </a:lnTo>
                  <a:lnTo>
                    <a:pt x="757" y="2428"/>
                  </a:lnTo>
                  <a:lnTo>
                    <a:pt x="764" y="2510"/>
                  </a:lnTo>
                  <a:lnTo>
                    <a:pt x="772" y="2493"/>
                  </a:lnTo>
                  <a:lnTo>
                    <a:pt x="779" y="2365"/>
                  </a:lnTo>
                  <a:lnTo>
                    <a:pt x="787" y="2456"/>
                  </a:lnTo>
                  <a:lnTo>
                    <a:pt x="795" y="2391"/>
                  </a:lnTo>
                  <a:lnTo>
                    <a:pt x="802" y="2424"/>
                  </a:lnTo>
                  <a:lnTo>
                    <a:pt x="810" y="2340"/>
                  </a:lnTo>
                  <a:lnTo>
                    <a:pt x="818" y="2441"/>
                  </a:lnTo>
                  <a:lnTo>
                    <a:pt x="826" y="2410"/>
                  </a:lnTo>
                  <a:lnTo>
                    <a:pt x="834" y="2373"/>
                  </a:lnTo>
                  <a:lnTo>
                    <a:pt x="842" y="2423"/>
                  </a:lnTo>
                  <a:lnTo>
                    <a:pt x="848" y="2239"/>
                  </a:lnTo>
                  <a:lnTo>
                    <a:pt x="856" y="2319"/>
                  </a:lnTo>
                  <a:lnTo>
                    <a:pt x="864" y="2358"/>
                  </a:lnTo>
                  <a:lnTo>
                    <a:pt x="872" y="2385"/>
                  </a:lnTo>
                  <a:lnTo>
                    <a:pt x="880" y="2420"/>
                  </a:lnTo>
                  <a:lnTo>
                    <a:pt x="888" y="2344"/>
                  </a:lnTo>
                  <a:lnTo>
                    <a:pt x="895" y="2398"/>
                  </a:lnTo>
                  <a:lnTo>
                    <a:pt x="903" y="2329"/>
                  </a:lnTo>
                  <a:lnTo>
                    <a:pt x="910" y="2415"/>
                  </a:lnTo>
                  <a:lnTo>
                    <a:pt x="918" y="2414"/>
                  </a:lnTo>
                  <a:lnTo>
                    <a:pt x="926" y="2241"/>
                  </a:lnTo>
                  <a:lnTo>
                    <a:pt x="934" y="2410"/>
                  </a:lnTo>
                  <a:lnTo>
                    <a:pt x="941" y="2341"/>
                  </a:lnTo>
                  <a:lnTo>
                    <a:pt x="949" y="2394"/>
                  </a:lnTo>
                  <a:lnTo>
                    <a:pt x="957" y="2440"/>
                  </a:lnTo>
                  <a:lnTo>
                    <a:pt x="965" y="2449"/>
                  </a:lnTo>
                  <a:lnTo>
                    <a:pt x="973" y="2370"/>
                  </a:lnTo>
                  <a:lnTo>
                    <a:pt x="980" y="2371"/>
                  </a:lnTo>
                  <a:lnTo>
                    <a:pt x="987" y="2399"/>
                  </a:lnTo>
                  <a:lnTo>
                    <a:pt x="995" y="2451"/>
                  </a:lnTo>
                  <a:lnTo>
                    <a:pt x="1003" y="2343"/>
                  </a:lnTo>
                  <a:lnTo>
                    <a:pt x="1011" y="2223"/>
                  </a:lnTo>
                  <a:lnTo>
                    <a:pt x="1019" y="2353"/>
                  </a:lnTo>
                  <a:lnTo>
                    <a:pt x="1027" y="2388"/>
                  </a:lnTo>
                  <a:lnTo>
                    <a:pt x="1034" y="2400"/>
                  </a:lnTo>
                  <a:lnTo>
                    <a:pt x="1041" y="2440"/>
                  </a:lnTo>
                  <a:lnTo>
                    <a:pt x="1049" y="2435"/>
                  </a:lnTo>
                  <a:lnTo>
                    <a:pt x="1057" y="2395"/>
                  </a:lnTo>
                  <a:lnTo>
                    <a:pt x="1065" y="2455"/>
                  </a:lnTo>
                  <a:lnTo>
                    <a:pt x="1073" y="2404"/>
                  </a:lnTo>
                  <a:lnTo>
                    <a:pt x="1080" y="2330"/>
                  </a:lnTo>
                  <a:lnTo>
                    <a:pt x="1088" y="2370"/>
                  </a:lnTo>
                  <a:lnTo>
                    <a:pt x="1096" y="2294"/>
                  </a:lnTo>
                  <a:lnTo>
                    <a:pt x="1104" y="2365"/>
                  </a:lnTo>
                  <a:lnTo>
                    <a:pt x="1111" y="2408"/>
                  </a:lnTo>
                  <a:lnTo>
                    <a:pt x="1118" y="2371"/>
                  </a:lnTo>
                  <a:lnTo>
                    <a:pt x="1126" y="2353"/>
                  </a:lnTo>
                  <a:lnTo>
                    <a:pt x="1134" y="2395"/>
                  </a:lnTo>
                  <a:lnTo>
                    <a:pt x="1142" y="2363"/>
                  </a:lnTo>
                  <a:lnTo>
                    <a:pt x="1150" y="2406"/>
                  </a:lnTo>
                  <a:lnTo>
                    <a:pt x="1158" y="2460"/>
                  </a:lnTo>
                  <a:lnTo>
                    <a:pt x="1166" y="2464"/>
                  </a:lnTo>
                  <a:lnTo>
                    <a:pt x="1172" y="2419"/>
                  </a:lnTo>
                  <a:lnTo>
                    <a:pt x="1180" y="2300"/>
                  </a:lnTo>
                  <a:lnTo>
                    <a:pt x="1188" y="2244"/>
                  </a:lnTo>
                  <a:lnTo>
                    <a:pt x="1196" y="2315"/>
                  </a:lnTo>
                  <a:lnTo>
                    <a:pt x="1204" y="2421"/>
                  </a:lnTo>
                  <a:lnTo>
                    <a:pt x="1211" y="2311"/>
                  </a:lnTo>
                  <a:lnTo>
                    <a:pt x="1219" y="2359"/>
                  </a:lnTo>
                  <a:lnTo>
                    <a:pt x="1227" y="2329"/>
                  </a:lnTo>
                  <a:lnTo>
                    <a:pt x="1235" y="2345"/>
                  </a:lnTo>
                  <a:lnTo>
                    <a:pt x="1242" y="2329"/>
                  </a:lnTo>
                  <a:lnTo>
                    <a:pt x="1250" y="2398"/>
                  </a:lnTo>
                  <a:lnTo>
                    <a:pt x="1257" y="2246"/>
                  </a:lnTo>
                  <a:lnTo>
                    <a:pt x="1265" y="2393"/>
                  </a:lnTo>
                  <a:lnTo>
                    <a:pt x="1273" y="2404"/>
                  </a:lnTo>
                  <a:lnTo>
                    <a:pt x="1281" y="2374"/>
                  </a:lnTo>
                  <a:lnTo>
                    <a:pt x="1289" y="2386"/>
                  </a:lnTo>
                  <a:lnTo>
                    <a:pt x="1297" y="2348"/>
                  </a:lnTo>
                  <a:lnTo>
                    <a:pt x="1303" y="2425"/>
                  </a:lnTo>
                  <a:lnTo>
                    <a:pt x="1311" y="2444"/>
                  </a:lnTo>
                  <a:lnTo>
                    <a:pt x="1319" y="2488"/>
                  </a:lnTo>
                  <a:lnTo>
                    <a:pt x="1327" y="2438"/>
                  </a:lnTo>
                  <a:lnTo>
                    <a:pt x="1335" y="2423"/>
                  </a:lnTo>
                  <a:lnTo>
                    <a:pt x="1343" y="2445"/>
                  </a:lnTo>
                  <a:lnTo>
                    <a:pt x="1350" y="2380"/>
                  </a:lnTo>
                  <a:lnTo>
                    <a:pt x="1358" y="2395"/>
                  </a:lnTo>
                  <a:lnTo>
                    <a:pt x="1366" y="2430"/>
                  </a:lnTo>
                  <a:lnTo>
                    <a:pt x="1373" y="2503"/>
                  </a:lnTo>
                  <a:lnTo>
                    <a:pt x="1381" y="2461"/>
                  </a:lnTo>
                  <a:lnTo>
                    <a:pt x="1389" y="2484"/>
                  </a:lnTo>
                  <a:lnTo>
                    <a:pt x="1396" y="2525"/>
                  </a:lnTo>
                  <a:lnTo>
                    <a:pt x="1404" y="2485"/>
                  </a:lnTo>
                  <a:lnTo>
                    <a:pt x="1412" y="2411"/>
                  </a:lnTo>
                  <a:lnTo>
                    <a:pt x="1420" y="2401"/>
                  </a:lnTo>
                  <a:lnTo>
                    <a:pt x="1428" y="2401"/>
                  </a:lnTo>
                  <a:lnTo>
                    <a:pt x="1434" y="2400"/>
                  </a:lnTo>
                  <a:lnTo>
                    <a:pt x="1442" y="2378"/>
                  </a:lnTo>
                  <a:lnTo>
                    <a:pt x="1450" y="2456"/>
                  </a:lnTo>
                  <a:lnTo>
                    <a:pt x="1458" y="2529"/>
                  </a:lnTo>
                  <a:lnTo>
                    <a:pt x="1466" y="2448"/>
                  </a:lnTo>
                  <a:lnTo>
                    <a:pt x="1474" y="2389"/>
                  </a:lnTo>
                  <a:lnTo>
                    <a:pt x="1482" y="2466"/>
                  </a:lnTo>
                  <a:lnTo>
                    <a:pt x="1489" y="2406"/>
                  </a:lnTo>
                  <a:lnTo>
                    <a:pt x="1497" y="2524"/>
                  </a:lnTo>
                  <a:lnTo>
                    <a:pt x="1504" y="2435"/>
                  </a:lnTo>
                  <a:lnTo>
                    <a:pt x="1512" y="2393"/>
                  </a:lnTo>
                  <a:lnTo>
                    <a:pt x="1520" y="2426"/>
                  </a:lnTo>
                  <a:lnTo>
                    <a:pt x="1527" y="2441"/>
                  </a:lnTo>
                  <a:lnTo>
                    <a:pt x="1535" y="2446"/>
                  </a:lnTo>
                  <a:lnTo>
                    <a:pt x="1543" y="2460"/>
                  </a:lnTo>
                  <a:lnTo>
                    <a:pt x="1551" y="2470"/>
                  </a:lnTo>
                  <a:lnTo>
                    <a:pt x="1559" y="2424"/>
                  </a:lnTo>
                  <a:lnTo>
                    <a:pt x="1566" y="2348"/>
                  </a:lnTo>
                  <a:lnTo>
                    <a:pt x="1573" y="2389"/>
                  </a:lnTo>
                  <a:lnTo>
                    <a:pt x="1581" y="2354"/>
                  </a:lnTo>
                  <a:lnTo>
                    <a:pt x="1589" y="2249"/>
                  </a:lnTo>
                  <a:lnTo>
                    <a:pt x="1597" y="2426"/>
                  </a:lnTo>
                  <a:lnTo>
                    <a:pt x="1605" y="2369"/>
                  </a:lnTo>
                  <a:lnTo>
                    <a:pt x="1613" y="2455"/>
                  </a:lnTo>
                  <a:lnTo>
                    <a:pt x="1620" y="2476"/>
                  </a:lnTo>
                  <a:lnTo>
                    <a:pt x="1628" y="2399"/>
                  </a:lnTo>
                  <a:lnTo>
                    <a:pt x="1635" y="2420"/>
                  </a:lnTo>
                  <a:lnTo>
                    <a:pt x="1643" y="2419"/>
                  </a:lnTo>
                  <a:lnTo>
                    <a:pt x="1651" y="2411"/>
                  </a:lnTo>
                  <a:lnTo>
                    <a:pt x="1659" y="2313"/>
                  </a:lnTo>
                  <a:lnTo>
                    <a:pt x="1666" y="2371"/>
                  </a:lnTo>
                  <a:lnTo>
                    <a:pt x="1674" y="2368"/>
                  </a:lnTo>
                  <a:lnTo>
                    <a:pt x="1682" y="2319"/>
                  </a:lnTo>
                  <a:lnTo>
                    <a:pt x="1690" y="2331"/>
                  </a:lnTo>
                  <a:lnTo>
                    <a:pt x="1697" y="2345"/>
                  </a:lnTo>
                  <a:lnTo>
                    <a:pt x="1705" y="2341"/>
                  </a:lnTo>
                  <a:lnTo>
                    <a:pt x="1712" y="2355"/>
                  </a:lnTo>
                  <a:lnTo>
                    <a:pt x="1720" y="2249"/>
                  </a:lnTo>
                  <a:lnTo>
                    <a:pt x="1728" y="2203"/>
                  </a:lnTo>
                  <a:lnTo>
                    <a:pt x="1736" y="2248"/>
                  </a:lnTo>
                  <a:lnTo>
                    <a:pt x="1744" y="2269"/>
                  </a:lnTo>
                  <a:lnTo>
                    <a:pt x="1752" y="2285"/>
                  </a:lnTo>
                  <a:lnTo>
                    <a:pt x="1759" y="2278"/>
                  </a:lnTo>
                  <a:lnTo>
                    <a:pt x="1766" y="2206"/>
                  </a:lnTo>
                  <a:lnTo>
                    <a:pt x="1774" y="2291"/>
                  </a:lnTo>
                  <a:lnTo>
                    <a:pt x="1782" y="2308"/>
                  </a:lnTo>
                  <a:lnTo>
                    <a:pt x="1790" y="2220"/>
                  </a:lnTo>
                  <a:lnTo>
                    <a:pt x="1798" y="2196"/>
                  </a:lnTo>
                  <a:lnTo>
                    <a:pt x="1805" y="2160"/>
                  </a:lnTo>
                  <a:lnTo>
                    <a:pt x="1813" y="2145"/>
                  </a:lnTo>
                  <a:lnTo>
                    <a:pt x="1821" y="2273"/>
                  </a:lnTo>
                  <a:lnTo>
                    <a:pt x="1828" y="2146"/>
                  </a:lnTo>
                  <a:lnTo>
                    <a:pt x="1836" y="2069"/>
                  </a:lnTo>
                  <a:lnTo>
                    <a:pt x="1843" y="2083"/>
                  </a:lnTo>
                  <a:lnTo>
                    <a:pt x="1851" y="2090"/>
                  </a:lnTo>
                  <a:lnTo>
                    <a:pt x="1859" y="2124"/>
                  </a:lnTo>
                  <a:lnTo>
                    <a:pt x="1867" y="2185"/>
                  </a:lnTo>
                  <a:lnTo>
                    <a:pt x="1875" y="2210"/>
                  </a:lnTo>
                  <a:lnTo>
                    <a:pt x="1883" y="2191"/>
                  </a:lnTo>
                  <a:lnTo>
                    <a:pt x="1891" y="2215"/>
                  </a:lnTo>
                  <a:lnTo>
                    <a:pt x="1897" y="2213"/>
                  </a:lnTo>
                  <a:lnTo>
                    <a:pt x="1905" y="2195"/>
                  </a:lnTo>
                  <a:lnTo>
                    <a:pt x="1913" y="2245"/>
                  </a:lnTo>
                  <a:lnTo>
                    <a:pt x="1921" y="2239"/>
                  </a:lnTo>
                  <a:lnTo>
                    <a:pt x="1929" y="2163"/>
                  </a:lnTo>
                  <a:lnTo>
                    <a:pt x="1936" y="2269"/>
                  </a:lnTo>
                  <a:lnTo>
                    <a:pt x="1944" y="2271"/>
                  </a:lnTo>
                  <a:lnTo>
                    <a:pt x="1952" y="2283"/>
                  </a:lnTo>
                  <a:lnTo>
                    <a:pt x="1959" y="2344"/>
                  </a:lnTo>
                  <a:lnTo>
                    <a:pt x="1967" y="2375"/>
                  </a:lnTo>
                  <a:lnTo>
                    <a:pt x="1975" y="2404"/>
                  </a:lnTo>
                  <a:lnTo>
                    <a:pt x="1982" y="2446"/>
                  </a:lnTo>
                  <a:lnTo>
                    <a:pt x="1990" y="2531"/>
                  </a:lnTo>
                  <a:lnTo>
                    <a:pt x="1998" y="2415"/>
                  </a:lnTo>
                  <a:lnTo>
                    <a:pt x="2006" y="2530"/>
                  </a:lnTo>
                  <a:lnTo>
                    <a:pt x="2014" y="2628"/>
                  </a:lnTo>
                  <a:lnTo>
                    <a:pt x="2022" y="2715"/>
                  </a:lnTo>
                  <a:lnTo>
                    <a:pt x="2028" y="2803"/>
                  </a:lnTo>
                  <a:lnTo>
                    <a:pt x="2036" y="2766"/>
                  </a:lnTo>
                  <a:lnTo>
                    <a:pt x="2044" y="2894"/>
                  </a:lnTo>
                  <a:lnTo>
                    <a:pt x="2052" y="2979"/>
                  </a:lnTo>
                  <a:lnTo>
                    <a:pt x="2060" y="3088"/>
                  </a:lnTo>
                  <a:lnTo>
                    <a:pt x="2068" y="3119"/>
                  </a:lnTo>
                  <a:lnTo>
                    <a:pt x="2075" y="3123"/>
                  </a:lnTo>
                  <a:lnTo>
                    <a:pt x="2083" y="3331"/>
                  </a:lnTo>
                  <a:lnTo>
                    <a:pt x="2090" y="3350"/>
                  </a:lnTo>
                  <a:lnTo>
                    <a:pt x="2098" y="3400"/>
                  </a:lnTo>
                  <a:lnTo>
                    <a:pt x="2106" y="3480"/>
                  </a:lnTo>
                  <a:lnTo>
                    <a:pt x="2114" y="3566"/>
                  </a:lnTo>
                  <a:lnTo>
                    <a:pt x="2121" y="3580"/>
                  </a:lnTo>
                  <a:lnTo>
                    <a:pt x="2129" y="3621"/>
                  </a:lnTo>
                  <a:lnTo>
                    <a:pt x="2137" y="3640"/>
                  </a:lnTo>
                  <a:lnTo>
                    <a:pt x="2145" y="3733"/>
                  </a:lnTo>
                  <a:lnTo>
                    <a:pt x="2153" y="3651"/>
                  </a:lnTo>
                  <a:lnTo>
                    <a:pt x="2159" y="3766"/>
                  </a:lnTo>
                  <a:lnTo>
                    <a:pt x="2167" y="3700"/>
                  </a:lnTo>
                  <a:lnTo>
                    <a:pt x="2175" y="3684"/>
                  </a:lnTo>
                  <a:lnTo>
                    <a:pt x="2183" y="3585"/>
                  </a:lnTo>
                  <a:lnTo>
                    <a:pt x="2191" y="3378"/>
                  </a:lnTo>
                  <a:lnTo>
                    <a:pt x="2199" y="3294"/>
                  </a:lnTo>
                  <a:lnTo>
                    <a:pt x="2207" y="3226"/>
                  </a:lnTo>
                  <a:lnTo>
                    <a:pt x="2214" y="2975"/>
                  </a:lnTo>
                  <a:lnTo>
                    <a:pt x="2221" y="2931"/>
                  </a:lnTo>
                  <a:lnTo>
                    <a:pt x="2229" y="2558"/>
                  </a:lnTo>
                  <a:lnTo>
                    <a:pt x="2237" y="2333"/>
                  </a:lnTo>
                  <a:lnTo>
                    <a:pt x="2245" y="2059"/>
                  </a:lnTo>
                  <a:lnTo>
                    <a:pt x="2252" y="1789"/>
                  </a:lnTo>
                  <a:lnTo>
                    <a:pt x="2260" y="1563"/>
                  </a:lnTo>
                  <a:lnTo>
                    <a:pt x="2268" y="1364"/>
                  </a:lnTo>
                  <a:lnTo>
                    <a:pt x="2276" y="1045"/>
                  </a:lnTo>
                  <a:lnTo>
                    <a:pt x="2284" y="799"/>
                  </a:lnTo>
                  <a:lnTo>
                    <a:pt x="2291" y="601"/>
                  </a:lnTo>
                  <a:lnTo>
                    <a:pt x="2298" y="403"/>
                  </a:lnTo>
                  <a:lnTo>
                    <a:pt x="2306" y="246"/>
                  </a:lnTo>
                  <a:lnTo>
                    <a:pt x="2314" y="215"/>
                  </a:lnTo>
                  <a:lnTo>
                    <a:pt x="2322" y="0"/>
                  </a:lnTo>
                  <a:lnTo>
                    <a:pt x="2330" y="49"/>
                  </a:lnTo>
                  <a:lnTo>
                    <a:pt x="2338" y="3"/>
                  </a:lnTo>
                  <a:lnTo>
                    <a:pt x="2345" y="194"/>
                  </a:lnTo>
                  <a:lnTo>
                    <a:pt x="2352" y="254"/>
                  </a:lnTo>
                  <a:lnTo>
                    <a:pt x="2360" y="330"/>
                  </a:lnTo>
                  <a:lnTo>
                    <a:pt x="2368" y="605"/>
                  </a:lnTo>
                  <a:lnTo>
                    <a:pt x="2376" y="813"/>
                  </a:lnTo>
                  <a:lnTo>
                    <a:pt x="2384" y="1105"/>
                  </a:lnTo>
                  <a:lnTo>
                    <a:pt x="2391" y="1465"/>
                  </a:lnTo>
                  <a:lnTo>
                    <a:pt x="2399" y="1556"/>
                  </a:lnTo>
                  <a:lnTo>
                    <a:pt x="2407" y="1848"/>
                  </a:lnTo>
                  <a:lnTo>
                    <a:pt x="2415" y="2204"/>
                  </a:lnTo>
                  <a:lnTo>
                    <a:pt x="2422" y="2360"/>
                  </a:lnTo>
                  <a:lnTo>
                    <a:pt x="2429" y="2546"/>
                  </a:lnTo>
                  <a:lnTo>
                    <a:pt x="2437" y="2738"/>
                  </a:lnTo>
                  <a:lnTo>
                    <a:pt x="2445" y="2906"/>
                  </a:lnTo>
                  <a:lnTo>
                    <a:pt x="2453" y="3148"/>
                  </a:lnTo>
                  <a:lnTo>
                    <a:pt x="2461" y="3315"/>
                  </a:lnTo>
                  <a:lnTo>
                    <a:pt x="2469" y="3446"/>
                  </a:lnTo>
                  <a:lnTo>
                    <a:pt x="2477" y="3584"/>
                  </a:lnTo>
                  <a:lnTo>
                    <a:pt x="2483" y="3575"/>
                  </a:lnTo>
                  <a:lnTo>
                    <a:pt x="2491" y="3706"/>
                  </a:lnTo>
                  <a:lnTo>
                    <a:pt x="2499" y="3810"/>
                  </a:lnTo>
                  <a:lnTo>
                    <a:pt x="2507" y="3663"/>
                  </a:lnTo>
                  <a:lnTo>
                    <a:pt x="2515" y="3709"/>
                  </a:lnTo>
                  <a:lnTo>
                    <a:pt x="2522" y="3633"/>
                  </a:lnTo>
                  <a:lnTo>
                    <a:pt x="2530" y="3706"/>
                  </a:lnTo>
                  <a:lnTo>
                    <a:pt x="2538" y="3525"/>
                  </a:lnTo>
                  <a:lnTo>
                    <a:pt x="2546" y="3541"/>
                  </a:lnTo>
                  <a:lnTo>
                    <a:pt x="2553" y="3409"/>
                  </a:lnTo>
                  <a:lnTo>
                    <a:pt x="2561" y="3375"/>
                  </a:lnTo>
                  <a:lnTo>
                    <a:pt x="2568" y="3359"/>
                  </a:lnTo>
                  <a:lnTo>
                    <a:pt x="2576" y="3151"/>
                  </a:lnTo>
                  <a:lnTo>
                    <a:pt x="2584" y="3136"/>
                  </a:lnTo>
                  <a:lnTo>
                    <a:pt x="2592" y="3083"/>
                  </a:lnTo>
                  <a:lnTo>
                    <a:pt x="2600" y="2976"/>
                  </a:lnTo>
                  <a:lnTo>
                    <a:pt x="2608" y="2946"/>
                  </a:lnTo>
                  <a:lnTo>
                    <a:pt x="2614" y="2863"/>
                  </a:lnTo>
                  <a:lnTo>
                    <a:pt x="2622" y="2789"/>
                  </a:lnTo>
                  <a:lnTo>
                    <a:pt x="2630" y="2769"/>
                  </a:lnTo>
                  <a:lnTo>
                    <a:pt x="2638" y="2669"/>
                  </a:lnTo>
                  <a:lnTo>
                    <a:pt x="2646" y="2636"/>
                  </a:lnTo>
                  <a:lnTo>
                    <a:pt x="2654" y="2566"/>
                  </a:lnTo>
                  <a:lnTo>
                    <a:pt x="2661" y="2459"/>
                  </a:lnTo>
                  <a:lnTo>
                    <a:pt x="2669" y="2463"/>
                  </a:lnTo>
                  <a:lnTo>
                    <a:pt x="2677" y="2425"/>
                  </a:lnTo>
                  <a:lnTo>
                    <a:pt x="2684" y="2363"/>
                  </a:lnTo>
                  <a:lnTo>
                    <a:pt x="2692" y="2281"/>
                  </a:lnTo>
                  <a:lnTo>
                    <a:pt x="2700" y="2366"/>
                  </a:lnTo>
                  <a:lnTo>
                    <a:pt x="2707" y="2245"/>
                  </a:lnTo>
                  <a:lnTo>
                    <a:pt x="2715" y="2246"/>
                  </a:lnTo>
                  <a:lnTo>
                    <a:pt x="2723" y="2221"/>
                  </a:lnTo>
                  <a:lnTo>
                    <a:pt x="2731" y="2244"/>
                  </a:lnTo>
                  <a:lnTo>
                    <a:pt x="2739" y="2249"/>
                  </a:lnTo>
                  <a:lnTo>
                    <a:pt x="2745" y="2200"/>
                  </a:lnTo>
                  <a:lnTo>
                    <a:pt x="2753" y="2220"/>
                  </a:lnTo>
                  <a:lnTo>
                    <a:pt x="2761" y="2233"/>
                  </a:lnTo>
                  <a:lnTo>
                    <a:pt x="2769" y="2200"/>
                  </a:lnTo>
                  <a:lnTo>
                    <a:pt x="2777" y="2143"/>
                  </a:lnTo>
                  <a:lnTo>
                    <a:pt x="2785" y="2118"/>
                  </a:lnTo>
                  <a:lnTo>
                    <a:pt x="2793" y="2104"/>
                  </a:lnTo>
                  <a:lnTo>
                    <a:pt x="2800" y="2179"/>
                  </a:lnTo>
                  <a:lnTo>
                    <a:pt x="2808" y="2088"/>
                  </a:lnTo>
                  <a:lnTo>
                    <a:pt x="2815" y="2134"/>
                  </a:lnTo>
                  <a:lnTo>
                    <a:pt x="2823" y="2163"/>
                  </a:lnTo>
                  <a:lnTo>
                    <a:pt x="2831" y="2231"/>
                  </a:lnTo>
                  <a:lnTo>
                    <a:pt x="2838" y="2220"/>
                  </a:lnTo>
                  <a:lnTo>
                    <a:pt x="2846" y="2210"/>
                  </a:lnTo>
                  <a:lnTo>
                    <a:pt x="2854" y="2209"/>
                  </a:lnTo>
                  <a:lnTo>
                    <a:pt x="2862" y="2173"/>
                  </a:lnTo>
                  <a:lnTo>
                    <a:pt x="2870" y="2199"/>
                  </a:lnTo>
                  <a:lnTo>
                    <a:pt x="2877" y="2193"/>
                  </a:lnTo>
                  <a:lnTo>
                    <a:pt x="2884" y="2143"/>
                  </a:lnTo>
                  <a:lnTo>
                    <a:pt x="2892" y="2199"/>
                  </a:lnTo>
                  <a:lnTo>
                    <a:pt x="2900" y="2181"/>
                  </a:lnTo>
                  <a:lnTo>
                    <a:pt x="2908" y="2250"/>
                  </a:lnTo>
                  <a:lnTo>
                    <a:pt x="2916" y="2176"/>
                  </a:lnTo>
                  <a:lnTo>
                    <a:pt x="2924" y="2275"/>
                  </a:lnTo>
                  <a:lnTo>
                    <a:pt x="2931" y="2394"/>
                  </a:lnTo>
                  <a:lnTo>
                    <a:pt x="2939" y="2213"/>
                  </a:lnTo>
                  <a:lnTo>
                    <a:pt x="2946" y="2183"/>
                  </a:lnTo>
                  <a:lnTo>
                    <a:pt x="2954" y="2321"/>
                  </a:lnTo>
                  <a:lnTo>
                    <a:pt x="2962" y="2466"/>
                  </a:lnTo>
                  <a:lnTo>
                    <a:pt x="2970" y="2238"/>
                  </a:lnTo>
                  <a:lnTo>
                    <a:pt x="2977" y="2314"/>
                  </a:lnTo>
                  <a:lnTo>
                    <a:pt x="2985" y="2409"/>
                  </a:lnTo>
                  <a:lnTo>
                    <a:pt x="2993" y="2458"/>
                  </a:lnTo>
                  <a:lnTo>
                    <a:pt x="3001" y="2445"/>
                  </a:lnTo>
                  <a:lnTo>
                    <a:pt x="3008" y="2308"/>
                  </a:lnTo>
                  <a:lnTo>
                    <a:pt x="3016" y="2390"/>
                  </a:lnTo>
                  <a:lnTo>
                    <a:pt x="3023" y="2301"/>
                  </a:lnTo>
                  <a:lnTo>
                    <a:pt x="3031" y="2348"/>
                  </a:lnTo>
                  <a:lnTo>
                    <a:pt x="3039" y="2336"/>
                  </a:lnTo>
                  <a:lnTo>
                    <a:pt x="3047" y="2483"/>
                  </a:lnTo>
                  <a:lnTo>
                    <a:pt x="3055" y="2583"/>
                  </a:lnTo>
                  <a:lnTo>
                    <a:pt x="3063" y="2438"/>
                  </a:lnTo>
                  <a:lnTo>
                    <a:pt x="3070" y="2404"/>
                  </a:lnTo>
                  <a:lnTo>
                    <a:pt x="3077" y="2354"/>
                  </a:lnTo>
                  <a:lnTo>
                    <a:pt x="3085" y="2363"/>
                  </a:lnTo>
                  <a:lnTo>
                    <a:pt x="3093" y="2413"/>
                  </a:lnTo>
                  <a:lnTo>
                    <a:pt x="3101" y="2428"/>
                  </a:lnTo>
                  <a:lnTo>
                    <a:pt x="3109" y="2340"/>
                  </a:lnTo>
                  <a:lnTo>
                    <a:pt x="3116" y="2390"/>
                  </a:lnTo>
                  <a:lnTo>
                    <a:pt x="3124" y="2400"/>
                  </a:lnTo>
                  <a:lnTo>
                    <a:pt x="3132" y="2411"/>
                  </a:lnTo>
                  <a:lnTo>
                    <a:pt x="3139" y="2379"/>
                  </a:lnTo>
                  <a:lnTo>
                    <a:pt x="3147" y="2489"/>
                  </a:lnTo>
                  <a:lnTo>
                    <a:pt x="3154" y="2346"/>
                  </a:lnTo>
                  <a:lnTo>
                    <a:pt x="3162" y="2506"/>
                  </a:lnTo>
                  <a:lnTo>
                    <a:pt x="3170" y="2311"/>
                  </a:lnTo>
                  <a:lnTo>
                    <a:pt x="3178" y="2428"/>
                  </a:lnTo>
                  <a:lnTo>
                    <a:pt x="3186" y="2339"/>
                  </a:lnTo>
                  <a:lnTo>
                    <a:pt x="3194" y="2486"/>
                  </a:lnTo>
                  <a:lnTo>
                    <a:pt x="3202" y="2411"/>
                  </a:lnTo>
                  <a:lnTo>
                    <a:pt x="3208" y="2506"/>
                  </a:lnTo>
                  <a:lnTo>
                    <a:pt x="3216" y="2549"/>
                  </a:lnTo>
                  <a:lnTo>
                    <a:pt x="3224" y="2471"/>
                  </a:lnTo>
                  <a:lnTo>
                    <a:pt x="3232" y="2451"/>
                  </a:lnTo>
                  <a:lnTo>
                    <a:pt x="3240" y="2453"/>
                  </a:lnTo>
                  <a:lnTo>
                    <a:pt x="3247" y="2461"/>
                  </a:lnTo>
                  <a:lnTo>
                    <a:pt x="3255" y="2319"/>
                  </a:lnTo>
                  <a:lnTo>
                    <a:pt x="3263" y="2456"/>
                  </a:lnTo>
                  <a:lnTo>
                    <a:pt x="3270" y="2444"/>
                  </a:lnTo>
                  <a:lnTo>
                    <a:pt x="3278" y="2404"/>
                  </a:lnTo>
                  <a:lnTo>
                    <a:pt x="3286" y="2404"/>
                  </a:lnTo>
                  <a:lnTo>
                    <a:pt x="3293" y="2451"/>
                  </a:lnTo>
                  <a:lnTo>
                    <a:pt x="3301" y="2401"/>
                  </a:lnTo>
                  <a:lnTo>
                    <a:pt x="3309" y="2411"/>
                  </a:lnTo>
                  <a:lnTo>
                    <a:pt x="3317" y="2438"/>
                  </a:lnTo>
                  <a:lnTo>
                    <a:pt x="3325" y="2405"/>
                  </a:lnTo>
                  <a:lnTo>
                    <a:pt x="3333" y="2445"/>
                  </a:lnTo>
                  <a:lnTo>
                    <a:pt x="3339" y="2408"/>
                  </a:lnTo>
                  <a:lnTo>
                    <a:pt x="3347" y="2521"/>
                  </a:lnTo>
                  <a:lnTo>
                    <a:pt x="3355" y="2406"/>
                  </a:lnTo>
                  <a:lnTo>
                    <a:pt x="3363" y="2475"/>
                  </a:lnTo>
                  <a:lnTo>
                    <a:pt x="3371" y="2309"/>
                  </a:lnTo>
                  <a:lnTo>
                    <a:pt x="3379" y="2489"/>
                  </a:lnTo>
                  <a:lnTo>
                    <a:pt x="3386" y="2450"/>
                  </a:lnTo>
                  <a:lnTo>
                    <a:pt x="3394" y="2450"/>
                  </a:lnTo>
                  <a:lnTo>
                    <a:pt x="3401" y="2465"/>
                  </a:lnTo>
                  <a:lnTo>
                    <a:pt x="3409" y="2471"/>
                  </a:lnTo>
                  <a:lnTo>
                    <a:pt x="3417" y="2335"/>
                  </a:lnTo>
                  <a:lnTo>
                    <a:pt x="3425" y="2435"/>
                  </a:lnTo>
                  <a:lnTo>
                    <a:pt x="3432" y="2431"/>
                  </a:lnTo>
                  <a:lnTo>
                    <a:pt x="3440" y="2388"/>
                  </a:lnTo>
                  <a:lnTo>
                    <a:pt x="3448" y="2351"/>
                  </a:lnTo>
                  <a:lnTo>
                    <a:pt x="3456" y="2335"/>
                  </a:lnTo>
                  <a:lnTo>
                    <a:pt x="3464" y="2289"/>
                  </a:lnTo>
                  <a:lnTo>
                    <a:pt x="3470" y="2409"/>
                  </a:lnTo>
                  <a:lnTo>
                    <a:pt x="3478" y="2310"/>
                  </a:lnTo>
                  <a:lnTo>
                    <a:pt x="3486" y="2344"/>
                  </a:lnTo>
                  <a:lnTo>
                    <a:pt x="3494" y="2373"/>
                  </a:lnTo>
                  <a:lnTo>
                    <a:pt x="3502" y="2410"/>
                  </a:lnTo>
                  <a:lnTo>
                    <a:pt x="3510" y="2351"/>
                  </a:lnTo>
                  <a:lnTo>
                    <a:pt x="3518" y="2381"/>
                  </a:lnTo>
                  <a:lnTo>
                    <a:pt x="3525" y="2483"/>
                  </a:lnTo>
                  <a:lnTo>
                    <a:pt x="3532" y="2366"/>
                  </a:lnTo>
                  <a:lnTo>
                    <a:pt x="3540" y="2388"/>
                  </a:lnTo>
                  <a:lnTo>
                    <a:pt x="3548" y="2465"/>
                  </a:lnTo>
                  <a:lnTo>
                    <a:pt x="3556" y="2410"/>
                  </a:lnTo>
                  <a:lnTo>
                    <a:pt x="3563" y="2456"/>
                  </a:lnTo>
                  <a:lnTo>
                    <a:pt x="3571" y="2403"/>
                  </a:lnTo>
                  <a:lnTo>
                    <a:pt x="3579" y="2365"/>
                  </a:lnTo>
                  <a:lnTo>
                    <a:pt x="3587" y="2421"/>
                  </a:lnTo>
                  <a:lnTo>
                    <a:pt x="3595" y="2375"/>
                  </a:lnTo>
                  <a:lnTo>
                    <a:pt x="3602" y="2368"/>
                  </a:lnTo>
                  <a:lnTo>
                    <a:pt x="3609" y="2361"/>
                  </a:lnTo>
                  <a:lnTo>
                    <a:pt x="3617" y="2389"/>
                  </a:lnTo>
                  <a:lnTo>
                    <a:pt x="3625" y="2416"/>
                  </a:lnTo>
                  <a:lnTo>
                    <a:pt x="3633" y="2389"/>
                  </a:lnTo>
                  <a:lnTo>
                    <a:pt x="3641" y="2385"/>
                  </a:lnTo>
                  <a:lnTo>
                    <a:pt x="3649" y="2406"/>
                  </a:lnTo>
                  <a:lnTo>
                    <a:pt x="3656" y="2298"/>
                  </a:lnTo>
                  <a:lnTo>
                    <a:pt x="3663" y="2291"/>
                  </a:lnTo>
                  <a:lnTo>
                    <a:pt x="3671" y="2363"/>
                  </a:lnTo>
                  <a:lnTo>
                    <a:pt x="3679" y="2310"/>
                  </a:lnTo>
                  <a:lnTo>
                    <a:pt x="3687" y="2328"/>
                  </a:lnTo>
                  <a:lnTo>
                    <a:pt x="3695" y="2338"/>
                  </a:lnTo>
                  <a:lnTo>
                    <a:pt x="3702" y="2421"/>
                  </a:lnTo>
                  <a:lnTo>
                    <a:pt x="3710" y="2470"/>
                  </a:lnTo>
                  <a:lnTo>
                    <a:pt x="3718" y="2446"/>
                  </a:lnTo>
                  <a:lnTo>
                    <a:pt x="3726" y="2398"/>
                  </a:lnTo>
                  <a:lnTo>
                    <a:pt x="3733" y="2421"/>
                  </a:lnTo>
                  <a:lnTo>
                    <a:pt x="3741" y="2418"/>
                  </a:lnTo>
                  <a:lnTo>
                    <a:pt x="3748" y="2370"/>
                  </a:lnTo>
                  <a:lnTo>
                    <a:pt x="3756" y="2380"/>
                  </a:lnTo>
                  <a:lnTo>
                    <a:pt x="3764" y="2524"/>
                  </a:lnTo>
                  <a:lnTo>
                    <a:pt x="3772" y="2463"/>
                  </a:lnTo>
                  <a:lnTo>
                    <a:pt x="3780" y="2401"/>
                  </a:lnTo>
                  <a:lnTo>
                    <a:pt x="3788" y="2429"/>
                  </a:lnTo>
                  <a:lnTo>
                    <a:pt x="3794" y="2471"/>
                  </a:lnTo>
                  <a:lnTo>
                    <a:pt x="3802" y="2338"/>
                  </a:lnTo>
                  <a:lnTo>
                    <a:pt x="3810" y="2376"/>
                  </a:lnTo>
                  <a:lnTo>
                    <a:pt x="3818" y="2418"/>
                  </a:lnTo>
                  <a:lnTo>
                    <a:pt x="3826" y="2521"/>
                  </a:lnTo>
                  <a:lnTo>
                    <a:pt x="3834" y="2395"/>
                  </a:lnTo>
                  <a:lnTo>
                    <a:pt x="3841" y="2498"/>
                  </a:lnTo>
                  <a:lnTo>
                    <a:pt x="3849" y="2501"/>
                  </a:lnTo>
                  <a:lnTo>
                    <a:pt x="3857" y="2366"/>
                  </a:lnTo>
                  <a:lnTo>
                    <a:pt x="3864" y="2463"/>
                  </a:lnTo>
                  <a:lnTo>
                    <a:pt x="3872" y="2439"/>
                  </a:lnTo>
                  <a:lnTo>
                    <a:pt x="3879" y="2421"/>
                  </a:lnTo>
                  <a:lnTo>
                    <a:pt x="3887" y="2473"/>
                  </a:lnTo>
                  <a:lnTo>
                    <a:pt x="3895" y="2320"/>
                  </a:lnTo>
                  <a:lnTo>
                    <a:pt x="3903" y="2455"/>
                  </a:lnTo>
                  <a:lnTo>
                    <a:pt x="3911" y="2420"/>
                  </a:lnTo>
                  <a:lnTo>
                    <a:pt x="3919" y="2394"/>
                  </a:lnTo>
                  <a:lnTo>
                    <a:pt x="3925" y="2375"/>
                  </a:lnTo>
                  <a:lnTo>
                    <a:pt x="3933" y="2379"/>
                  </a:lnTo>
                  <a:lnTo>
                    <a:pt x="3941" y="2404"/>
                  </a:lnTo>
                  <a:lnTo>
                    <a:pt x="3949" y="2386"/>
                  </a:lnTo>
                  <a:lnTo>
                    <a:pt x="3957" y="2466"/>
                  </a:lnTo>
                  <a:lnTo>
                    <a:pt x="3965" y="2483"/>
                  </a:lnTo>
                  <a:lnTo>
                    <a:pt x="3972" y="2416"/>
                  </a:lnTo>
                  <a:lnTo>
                    <a:pt x="3980" y="2416"/>
                  </a:lnTo>
                  <a:lnTo>
                    <a:pt x="3988" y="2476"/>
                  </a:lnTo>
                  <a:lnTo>
                    <a:pt x="3995" y="2541"/>
                  </a:lnTo>
                  <a:lnTo>
                    <a:pt x="4003" y="2416"/>
                  </a:lnTo>
                  <a:lnTo>
                    <a:pt x="4011" y="2440"/>
                  </a:lnTo>
                  <a:lnTo>
                    <a:pt x="4018" y="2396"/>
                  </a:lnTo>
                  <a:lnTo>
                    <a:pt x="4026" y="2444"/>
                  </a:lnTo>
                  <a:lnTo>
                    <a:pt x="4034" y="2405"/>
                  </a:lnTo>
                  <a:lnTo>
                    <a:pt x="4042" y="2444"/>
                  </a:lnTo>
                  <a:lnTo>
                    <a:pt x="4050" y="2468"/>
                  </a:lnTo>
                  <a:lnTo>
                    <a:pt x="4056" y="2459"/>
                  </a:lnTo>
                  <a:lnTo>
                    <a:pt x="4064" y="2426"/>
                  </a:lnTo>
                  <a:lnTo>
                    <a:pt x="4072" y="2350"/>
                  </a:lnTo>
                  <a:lnTo>
                    <a:pt x="4080" y="2488"/>
                  </a:lnTo>
                  <a:lnTo>
                    <a:pt x="4088" y="2464"/>
                  </a:lnTo>
                  <a:lnTo>
                    <a:pt x="4096" y="2428"/>
                  </a:lnTo>
                  <a:lnTo>
                    <a:pt x="4104" y="2409"/>
                  </a:lnTo>
                  <a:lnTo>
                    <a:pt x="4111" y="2450"/>
                  </a:lnTo>
                  <a:lnTo>
                    <a:pt x="4119" y="2349"/>
                  </a:lnTo>
                  <a:lnTo>
                    <a:pt x="4126" y="2305"/>
                  </a:lnTo>
                  <a:lnTo>
                    <a:pt x="4134" y="2284"/>
                  </a:lnTo>
                  <a:lnTo>
                    <a:pt x="4142" y="2323"/>
                  </a:lnTo>
                  <a:lnTo>
                    <a:pt x="4149" y="2409"/>
                  </a:lnTo>
                  <a:lnTo>
                    <a:pt x="4157" y="2464"/>
                  </a:lnTo>
                  <a:lnTo>
                    <a:pt x="4165" y="2549"/>
                  </a:lnTo>
                  <a:lnTo>
                    <a:pt x="4173" y="2543"/>
                  </a:lnTo>
                  <a:lnTo>
                    <a:pt x="4181" y="2538"/>
                  </a:lnTo>
                  <a:lnTo>
                    <a:pt x="4188" y="2621"/>
                  </a:lnTo>
                  <a:lnTo>
                    <a:pt x="4195" y="2475"/>
                  </a:lnTo>
                  <a:lnTo>
                    <a:pt x="4203" y="2601"/>
                  </a:lnTo>
                  <a:lnTo>
                    <a:pt x="4211" y="2525"/>
                  </a:lnTo>
                  <a:lnTo>
                    <a:pt x="4219" y="2438"/>
                  </a:lnTo>
                  <a:lnTo>
                    <a:pt x="4227" y="2544"/>
                  </a:lnTo>
                  <a:lnTo>
                    <a:pt x="4235" y="2446"/>
                  </a:lnTo>
                  <a:lnTo>
                    <a:pt x="4242" y="2508"/>
                  </a:lnTo>
                  <a:lnTo>
                    <a:pt x="4250" y="2523"/>
                  </a:lnTo>
                  <a:lnTo>
                    <a:pt x="4257" y="2508"/>
                  </a:lnTo>
                  <a:lnTo>
                    <a:pt x="4265" y="2533"/>
                  </a:lnTo>
                  <a:lnTo>
                    <a:pt x="4273" y="2520"/>
                  </a:lnTo>
                  <a:lnTo>
                    <a:pt x="4281" y="2559"/>
                  </a:lnTo>
                  <a:lnTo>
                    <a:pt x="4288" y="2494"/>
                  </a:lnTo>
                  <a:lnTo>
                    <a:pt x="4296" y="2539"/>
                  </a:lnTo>
                  <a:lnTo>
                    <a:pt x="4304" y="2584"/>
                  </a:lnTo>
                  <a:lnTo>
                    <a:pt x="4312" y="2520"/>
                  </a:lnTo>
                  <a:lnTo>
                    <a:pt x="4319" y="2568"/>
                  </a:lnTo>
                  <a:lnTo>
                    <a:pt x="4327" y="2588"/>
                  </a:lnTo>
                  <a:lnTo>
                    <a:pt x="4334" y="2559"/>
                  </a:lnTo>
                  <a:lnTo>
                    <a:pt x="4342" y="2560"/>
                  </a:lnTo>
                  <a:lnTo>
                    <a:pt x="4350" y="2530"/>
                  </a:lnTo>
                  <a:lnTo>
                    <a:pt x="4358" y="2480"/>
                  </a:lnTo>
                  <a:lnTo>
                    <a:pt x="4366" y="2636"/>
                  </a:lnTo>
                  <a:lnTo>
                    <a:pt x="4374" y="2546"/>
                  </a:lnTo>
                  <a:lnTo>
                    <a:pt x="4381" y="2594"/>
                  </a:lnTo>
                  <a:lnTo>
                    <a:pt x="4388" y="2469"/>
                  </a:lnTo>
                  <a:lnTo>
                    <a:pt x="4396" y="2470"/>
                  </a:lnTo>
                  <a:lnTo>
                    <a:pt x="4404" y="2590"/>
                  </a:lnTo>
                  <a:lnTo>
                    <a:pt x="4412" y="2555"/>
                  </a:lnTo>
                  <a:lnTo>
                    <a:pt x="4420" y="2581"/>
                  </a:lnTo>
                  <a:lnTo>
                    <a:pt x="4427" y="2466"/>
                  </a:lnTo>
                  <a:lnTo>
                    <a:pt x="4435" y="2321"/>
                  </a:lnTo>
                  <a:lnTo>
                    <a:pt x="4443" y="2483"/>
                  </a:lnTo>
                  <a:lnTo>
                    <a:pt x="4450" y="2485"/>
                  </a:lnTo>
                  <a:lnTo>
                    <a:pt x="4458" y="2611"/>
                  </a:lnTo>
                  <a:lnTo>
                    <a:pt x="4465" y="2649"/>
                  </a:lnTo>
                  <a:lnTo>
                    <a:pt x="4473" y="2564"/>
                  </a:lnTo>
                  <a:lnTo>
                    <a:pt x="4481" y="2599"/>
                  </a:lnTo>
                  <a:lnTo>
                    <a:pt x="4489" y="2531"/>
                  </a:lnTo>
                  <a:lnTo>
                    <a:pt x="4497" y="2489"/>
                  </a:lnTo>
                  <a:lnTo>
                    <a:pt x="4505" y="2615"/>
                  </a:lnTo>
                  <a:lnTo>
                    <a:pt x="4513" y="2484"/>
                  </a:lnTo>
                  <a:lnTo>
                    <a:pt x="4519" y="2419"/>
                  </a:lnTo>
                  <a:lnTo>
                    <a:pt x="4527" y="2563"/>
                  </a:lnTo>
                  <a:lnTo>
                    <a:pt x="4535" y="2600"/>
                  </a:lnTo>
                  <a:lnTo>
                    <a:pt x="4543" y="2535"/>
                  </a:lnTo>
                  <a:lnTo>
                    <a:pt x="4551" y="2601"/>
                  </a:lnTo>
                  <a:lnTo>
                    <a:pt x="4558" y="2676"/>
                  </a:lnTo>
                  <a:lnTo>
                    <a:pt x="4566" y="2553"/>
                  </a:lnTo>
                  <a:lnTo>
                    <a:pt x="4574" y="2514"/>
                  </a:lnTo>
                  <a:lnTo>
                    <a:pt x="4581" y="2556"/>
                  </a:lnTo>
                  <a:lnTo>
                    <a:pt x="4589" y="2528"/>
                  </a:lnTo>
                  <a:lnTo>
                    <a:pt x="4597" y="2569"/>
                  </a:lnTo>
                  <a:lnTo>
                    <a:pt x="4604" y="2460"/>
                  </a:lnTo>
                  <a:lnTo>
                    <a:pt x="4612" y="2566"/>
                  </a:lnTo>
                  <a:lnTo>
                    <a:pt x="4620" y="2549"/>
                  </a:lnTo>
                  <a:lnTo>
                    <a:pt x="4628" y="2604"/>
                  </a:lnTo>
                  <a:lnTo>
                    <a:pt x="4636" y="2675"/>
                  </a:lnTo>
                  <a:lnTo>
                    <a:pt x="4644" y="2578"/>
                  </a:lnTo>
                  <a:lnTo>
                    <a:pt x="4650" y="2564"/>
                  </a:lnTo>
                  <a:lnTo>
                    <a:pt x="4658" y="2553"/>
                  </a:lnTo>
                  <a:lnTo>
                    <a:pt x="4666" y="2608"/>
                  </a:lnTo>
                  <a:lnTo>
                    <a:pt x="4674" y="2655"/>
                  </a:lnTo>
                  <a:lnTo>
                    <a:pt x="4682" y="2601"/>
                  </a:lnTo>
                  <a:lnTo>
                    <a:pt x="4690" y="2593"/>
                  </a:lnTo>
                  <a:lnTo>
                    <a:pt x="4697" y="2635"/>
                  </a:lnTo>
                  <a:lnTo>
                    <a:pt x="4705" y="2576"/>
                  </a:lnTo>
                  <a:lnTo>
                    <a:pt x="4712" y="2635"/>
                  </a:lnTo>
                  <a:lnTo>
                    <a:pt x="4720" y="2556"/>
                  </a:lnTo>
                  <a:lnTo>
                    <a:pt x="4728" y="2564"/>
                  </a:lnTo>
                  <a:lnTo>
                    <a:pt x="4736" y="2560"/>
                  </a:lnTo>
                  <a:lnTo>
                    <a:pt x="4743" y="2535"/>
                  </a:lnTo>
                  <a:lnTo>
                    <a:pt x="4751" y="2594"/>
                  </a:lnTo>
                  <a:lnTo>
                    <a:pt x="4759" y="2568"/>
                  </a:lnTo>
                  <a:lnTo>
                    <a:pt x="4767" y="2525"/>
                  </a:lnTo>
                  <a:lnTo>
                    <a:pt x="4775" y="2543"/>
                  </a:lnTo>
                  <a:lnTo>
                    <a:pt x="4781" y="2530"/>
                  </a:lnTo>
                  <a:lnTo>
                    <a:pt x="4789" y="2520"/>
                  </a:lnTo>
                  <a:lnTo>
                    <a:pt x="4797" y="2430"/>
                  </a:lnTo>
                  <a:lnTo>
                    <a:pt x="4805" y="2451"/>
                  </a:lnTo>
                  <a:lnTo>
                    <a:pt x="4813" y="2690"/>
                  </a:lnTo>
                  <a:lnTo>
                    <a:pt x="4821" y="2660"/>
                  </a:lnTo>
                  <a:lnTo>
                    <a:pt x="4829" y="2641"/>
                  </a:lnTo>
                  <a:lnTo>
                    <a:pt x="4836" y="2660"/>
                  </a:lnTo>
                  <a:lnTo>
                    <a:pt x="4843" y="2700"/>
                  </a:lnTo>
                  <a:lnTo>
                    <a:pt x="4851" y="2766"/>
                  </a:lnTo>
                  <a:lnTo>
                    <a:pt x="4859" y="2604"/>
                  </a:lnTo>
                  <a:lnTo>
                    <a:pt x="4867" y="256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536576" y="2795588"/>
              <a:ext cx="2584450" cy="2105025"/>
            </a:xfrm>
            <a:custGeom>
              <a:avLst/>
              <a:gdLst/>
              <a:ahLst/>
              <a:cxnLst>
                <a:cxn ang="0">
                  <a:pos x="69" y="2713"/>
                </a:cxn>
                <a:cxn ang="0">
                  <a:pos x="154" y="2679"/>
                </a:cxn>
                <a:cxn ang="0">
                  <a:pos x="239" y="2648"/>
                </a:cxn>
                <a:cxn ang="0">
                  <a:pos x="326" y="2619"/>
                </a:cxn>
                <a:cxn ang="0">
                  <a:pos x="411" y="2591"/>
                </a:cxn>
                <a:cxn ang="0">
                  <a:pos x="497" y="2568"/>
                </a:cxn>
                <a:cxn ang="0">
                  <a:pos x="582" y="2545"/>
                </a:cxn>
                <a:cxn ang="0">
                  <a:pos x="669" y="2524"/>
                </a:cxn>
                <a:cxn ang="0">
                  <a:pos x="754" y="2506"/>
                </a:cxn>
                <a:cxn ang="0">
                  <a:pos x="840" y="2485"/>
                </a:cxn>
                <a:cxn ang="0">
                  <a:pos x="925" y="2471"/>
                </a:cxn>
                <a:cxn ang="0">
                  <a:pos x="1012" y="2459"/>
                </a:cxn>
                <a:cxn ang="0">
                  <a:pos x="1097" y="2451"/>
                </a:cxn>
                <a:cxn ang="0">
                  <a:pos x="1183" y="2460"/>
                </a:cxn>
                <a:cxn ang="0">
                  <a:pos x="1268" y="2475"/>
                </a:cxn>
                <a:cxn ang="0">
                  <a:pos x="1354" y="2510"/>
                </a:cxn>
                <a:cxn ang="0">
                  <a:pos x="1440" y="2541"/>
                </a:cxn>
                <a:cxn ang="0">
                  <a:pos x="1526" y="2548"/>
                </a:cxn>
                <a:cxn ang="0">
                  <a:pos x="1611" y="2506"/>
                </a:cxn>
                <a:cxn ang="0">
                  <a:pos x="1696" y="2379"/>
                </a:cxn>
                <a:cxn ang="0">
                  <a:pos x="1782" y="2206"/>
                </a:cxn>
                <a:cxn ang="0">
                  <a:pos x="1868" y="2113"/>
                </a:cxn>
                <a:cxn ang="0">
                  <a:pos x="1954" y="2348"/>
                </a:cxn>
                <a:cxn ang="0">
                  <a:pos x="2039" y="3109"/>
                </a:cxn>
                <a:cxn ang="0">
                  <a:pos x="2125" y="3946"/>
                </a:cxn>
                <a:cxn ang="0">
                  <a:pos x="2211" y="3061"/>
                </a:cxn>
                <a:cxn ang="0">
                  <a:pos x="2297" y="395"/>
                </a:cxn>
                <a:cxn ang="0">
                  <a:pos x="2382" y="841"/>
                </a:cxn>
                <a:cxn ang="0">
                  <a:pos x="2468" y="3466"/>
                </a:cxn>
                <a:cxn ang="0">
                  <a:pos x="2553" y="3841"/>
                </a:cxn>
                <a:cxn ang="0">
                  <a:pos x="2640" y="2919"/>
                </a:cxn>
                <a:cxn ang="0">
                  <a:pos x="2725" y="2261"/>
                </a:cxn>
                <a:cxn ang="0">
                  <a:pos x="2811" y="2113"/>
                </a:cxn>
                <a:cxn ang="0">
                  <a:pos x="2896" y="2243"/>
                </a:cxn>
                <a:cxn ang="0">
                  <a:pos x="2983" y="2409"/>
                </a:cxn>
                <a:cxn ang="0">
                  <a:pos x="3068" y="2521"/>
                </a:cxn>
                <a:cxn ang="0">
                  <a:pos x="3153" y="2551"/>
                </a:cxn>
                <a:cxn ang="0">
                  <a:pos x="3239" y="2534"/>
                </a:cxn>
                <a:cxn ang="0">
                  <a:pos x="3324" y="2504"/>
                </a:cxn>
                <a:cxn ang="0">
                  <a:pos x="3411" y="2470"/>
                </a:cxn>
                <a:cxn ang="0">
                  <a:pos x="3496" y="2458"/>
                </a:cxn>
                <a:cxn ang="0">
                  <a:pos x="3582" y="2454"/>
                </a:cxn>
                <a:cxn ang="0">
                  <a:pos x="3667" y="2459"/>
                </a:cxn>
                <a:cxn ang="0">
                  <a:pos x="3753" y="2475"/>
                </a:cxn>
                <a:cxn ang="0">
                  <a:pos x="3839" y="2489"/>
                </a:cxn>
                <a:cxn ang="0">
                  <a:pos x="3925" y="2509"/>
                </a:cxn>
                <a:cxn ang="0">
                  <a:pos x="4010" y="2529"/>
                </a:cxn>
                <a:cxn ang="0">
                  <a:pos x="4096" y="2549"/>
                </a:cxn>
                <a:cxn ang="0">
                  <a:pos x="4182" y="2573"/>
                </a:cxn>
                <a:cxn ang="0">
                  <a:pos x="4268" y="2596"/>
                </a:cxn>
                <a:cxn ang="0">
                  <a:pos x="4353" y="2624"/>
                </a:cxn>
                <a:cxn ang="0">
                  <a:pos x="4439" y="2654"/>
                </a:cxn>
                <a:cxn ang="0">
                  <a:pos x="4524" y="2685"/>
                </a:cxn>
                <a:cxn ang="0">
                  <a:pos x="4610" y="2720"/>
                </a:cxn>
                <a:cxn ang="0">
                  <a:pos x="4696" y="2756"/>
                </a:cxn>
                <a:cxn ang="0">
                  <a:pos x="4781" y="2794"/>
                </a:cxn>
                <a:cxn ang="0">
                  <a:pos x="4867" y="2833"/>
                </a:cxn>
              </a:cxnLst>
              <a:rect l="0" t="0" r="r" b="b"/>
              <a:pathLst>
                <a:path w="4884" h="3980">
                  <a:moveTo>
                    <a:pt x="0" y="2741"/>
                  </a:moveTo>
                  <a:lnTo>
                    <a:pt x="18" y="2734"/>
                  </a:lnTo>
                  <a:lnTo>
                    <a:pt x="34" y="2726"/>
                  </a:lnTo>
                  <a:lnTo>
                    <a:pt x="51" y="2720"/>
                  </a:lnTo>
                  <a:lnTo>
                    <a:pt x="69" y="2713"/>
                  </a:lnTo>
                  <a:lnTo>
                    <a:pt x="86" y="2706"/>
                  </a:lnTo>
                  <a:lnTo>
                    <a:pt x="103" y="2699"/>
                  </a:lnTo>
                  <a:lnTo>
                    <a:pt x="120" y="2693"/>
                  </a:lnTo>
                  <a:lnTo>
                    <a:pt x="138" y="2685"/>
                  </a:lnTo>
                  <a:lnTo>
                    <a:pt x="154" y="2679"/>
                  </a:lnTo>
                  <a:lnTo>
                    <a:pt x="171" y="2673"/>
                  </a:lnTo>
                  <a:lnTo>
                    <a:pt x="189" y="2666"/>
                  </a:lnTo>
                  <a:lnTo>
                    <a:pt x="206" y="2660"/>
                  </a:lnTo>
                  <a:lnTo>
                    <a:pt x="223" y="2654"/>
                  </a:lnTo>
                  <a:lnTo>
                    <a:pt x="239" y="2648"/>
                  </a:lnTo>
                  <a:lnTo>
                    <a:pt x="257" y="2641"/>
                  </a:lnTo>
                  <a:lnTo>
                    <a:pt x="274" y="2635"/>
                  </a:lnTo>
                  <a:lnTo>
                    <a:pt x="291" y="2629"/>
                  </a:lnTo>
                  <a:lnTo>
                    <a:pt x="309" y="2624"/>
                  </a:lnTo>
                  <a:lnTo>
                    <a:pt x="326" y="2619"/>
                  </a:lnTo>
                  <a:lnTo>
                    <a:pt x="343" y="2613"/>
                  </a:lnTo>
                  <a:lnTo>
                    <a:pt x="361" y="2608"/>
                  </a:lnTo>
                  <a:lnTo>
                    <a:pt x="377" y="2601"/>
                  </a:lnTo>
                  <a:lnTo>
                    <a:pt x="394" y="2596"/>
                  </a:lnTo>
                  <a:lnTo>
                    <a:pt x="411" y="2591"/>
                  </a:lnTo>
                  <a:lnTo>
                    <a:pt x="429" y="2586"/>
                  </a:lnTo>
                  <a:lnTo>
                    <a:pt x="446" y="2581"/>
                  </a:lnTo>
                  <a:lnTo>
                    <a:pt x="462" y="2576"/>
                  </a:lnTo>
                  <a:lnTo>
                    <a:pt x="480" y="2573"/>
                  </a:lnTo>
                  <a:lnTo>
                    <a:pt x="497" y="2568"/>
                  </a:lnTo>
                  <a:lnTo>
                    <a:pt x="514" y="2563"/>
                  </a:lnTo>
                  <a:lnTo>
                    <a:pt x="531" y="2558"/>
                  </a:lnTo>
                  <a:lnTo>
                    <a:pt x="549" y="2553"/>
                  </a:lnTo>
                  <a:lnTo>
                    <a:pt x="566" y="2549"/>
                  </a:lnTo>
                  <a:lnTo>
                    <a:pt x="582" y="2545"/>
                  </a:lnTo>
                  <a:lnTo>
                    <a:pt x="600" y="2541"/>
                  </a:lnTo>
                  <a:lnTo>
                    <a:pt x="617" y="2538"/>
                  </a:lnTo>
                  <a:lnTo>
                    <a:pt x="634" y="2534"/>
                  </a:lnTo>
                  <a:lnTo>
                    <a:pt x="652" y="2529"/>
                  </a:lnTo>
                  <a:lnTo>
                    <a:pt x="669" y="2524"/>
                  </a:lnTo>
                  <a:lnTo>
                    <a:pt x="685" y="2519"/>
                  </a:lnTo>
                  <a:lnTo>
                    <a:pt x="702" y="2515"/>
                  </a:lnTo>
                  <a:lnTo>
                    <a:pt x="720" y="2513"/>
                  </a:lnTo>
                  <a:lnTo>
                    <a:pt x="737" y="2509"/>
                  </a:lnTo>
                  <a:lnTo>
                    <a:pt x="754" y="2506"/>
                  </a:lnTo>
                  <a:lnTo>
                    <a:pt x="772" y="2503"/>
                  </a:lnTo>
                  <a:lnTo>
                    <a:pt x="789" y="2499"/>
                  </a:lnTo>
                  <a:lnTo>
                    <a:pt x="805" y="2494"/>
                  </a:lnTo>
                  <a:lnTo>
                    <a:pt x="822" y="2489"/>
                  </a:lnTo>
                  <a:lnTo>
                    <a:pt x="840" y="2485"/>
                  </a:lnTo>
                  <a:lnTo>
                    <a:pt x="857" y="2483"/>
                  </a:lnTo>
                  <a:lnTo>
                    <a:pt x="874" y="2480"/>
                  </a:lnTo>
                  <a:lnTo>
                    <a:pt x="892" y="2478"/>
                  </a:lnTo>
                  <a:lnTo>
                    <a:pt x="908" y="2475"/>
                  </a:lnTo>
                  <a:lnTo>
                    <a:pt x="925" y="2471"/>
                  </a:lnTo>
                  <a:lnTo>
                    <a:pt x="943" y="2468"/>
                  </a:lnTo>
                  <a:lnTo>
                    <a:pt x="960" y="2464"/>
                  </a:lnTo>
                  <a:lnTo>
                    <a:pt x="977" y="2461"/>
                  </a:lnTo>
                  <a:lnTo>
                    <a:pt x="994" y="2459"/>
                  </a:lnTo>
                  <a:lnTo>
                    <a:pt x="1012" y="2459"/>
                  </a:lnTo>
                  <a:lnTo>
                    <a:pt x="1028" y="2458"/>
                  </a:lnTo>
                  <a:lnTo>
                    <a:pt x="1045" y="2458"/>
                  </a:lnTo>
                  <a:lnTo>
                    <a:pt x="1063" y="2455"/>
                  </a:lnTo>
                  <a:lnTo>
                    <a:pt x="1080" y="2454"/>
                  </a:lnTo>
                  <a:lnTo>
                    <a:pt x="1097" y="2451"/>
                  </a:lnTo>
                  <a:lnTo>
                    <a:pt x="1114" y="2451"/>
                  </a:lnTo>
                  <a:lnTo>
                    <a:pt x="1131" y="2451"/>
                  </a:lnTo>
                  <a:lnTo>
                    <a:pt x="1148" y="2454"/>
                  </a:lnTo>
                  <a:lnTo>
                    <a:pt x="1165" y="2458"/>
                  </a:lnTo>
                  <a:lnTo>
                    <a:pt x="1183" y="2460"/>
                  </a:lnTo>
                  <a:lnTo>
                    <a:pt x="1200" y="2463"/>
                  </a:lnTo>
                  <a:lnTo>
                    <a:pt x="1217" y="2465"/>
                  </a:lnTo>
                  <a:lnTo>
                    <a:pt x="1235" y="2468"/>
                  </a:lnTo>
                  <a:lnTo>
                    <a:pt x="1251" y="2470"/>
                  </a:lnTo>
                  <a:lnTo>
                    <a:pt x="1268" y="2475"/>
                  </a:lnTo>
                  <a:lnTo>
                    <a:pt x="1285" y="2483"/>
                  </a:lnTo>
                  <a:lnTo>
                    <a:pt x="1303" y="2490"/>
                  </a:lnTo>
                  <a:lnTo>
                    <a:pt x="1320" y="2498"/>
                  </a:lnTo>
                  <a:lnTo>
                    <a:pt x="1336" y="2504"/>
                  </a:lnTo>
                  <a:lnTo>
                    <a:pt x="1354" y="2510"/>
                  </a:lnTo>
                  <a:lnTo>
                    <a:pt x="1371" y="2515"/>
                  </a:lnTo>
                  <a:lnTo>
                    <a:pt x="1388" y="2520"/>
                  </a:lnTo>
                  <a:lnTo>
                    <a:pt x="1405" y="2526"/>
                  </a:lnTo>
                  <a:lnTo>
                    <a:pt x="1423" y="2534"/>
                  </a:lnTo>
                  <a:lnTo>
                    <a:pt x="1440" y="2541"/>
                  </a:lnTo>
                  <a:lnTo>
                    <a:pt x="1456" y="2548"/>
                  </a:lnTo>
                  <a:lnTo>
                    <a:pt x="1474" y="2551"/>
                  </a:lnTo>
                  <a:lnTo>
                    <a:pt x="1491" y="2553"/>
                  </a:lnTo>
                  <a:lnTo>
                    <a:pt x="1508" y="2551"/>
                  </a:lnTo>
                  <a:lnTo>
                    <a:pt x="1526" y="2548"/>
                  </a:lnTo>
                  <a:lnTo>
                    <a:pt x="1543" y="2544"/>
                  </a:lnTo>
                  <a:lnTo>
                    <a:pt x="1559" y="2539"/>
                  </a:lnTo>
                  <a:lnTo>
                    <a:pt x="1576" y="2531"/>
                  </a:lnTo>
                  <a:lnTo>
                    <a:pt x="1594" y="2521"/>
                  </a:lnTo>
                  <a:lnTo>
                    <a:pt x="1611" y="2506"/>
                  </a:lnTo>
                  <a:lnTo>
                    <a:pt x="1628" y="2488"/>
                  </a:lnTo>
                  <a:lnTo>
                    <a:pt x="1646" y="2464"/>
                  </a:lnTo>
                  <a:lnTo>
                    <a:pt x="1663" y="2438"/>
                  </a:lnTo>
                  <a:lnTo>
                    <a:pt x="1679" y="2409"/>
                  </a:lnTo>
                  <a:lnTo>
                    <a:pt x="1696" y="2379"/>
                  </a:lnTo>
                  <a:lnTo>
                    <a:pt x="1714" y="2346"/>
                  </a:lnTo>
                  <a:lnTo>
                    <a:pt x="1731" y="2314"/>
                  </a:lnTo>
                  <a:lnTo>
                    <a:pt x="1748" y="2279"/>
                  </a:lnTo>
                  <a:lnTo>
                    <a:pt x="1766" y="2243"/>
                  </a:lnTo>
                  <a:lnTo>
                    <a:pt x="1782" y="2206"/>
                  </a:lnTo>
                  <a:lnTo>
                    <a:pt x="1799" y="2174"/>
                  </a:lnTo>
                  <a:lnTo>
                    <a:pt x="1817" y="2145"/>
                  </a:lnTo>
                  <a:lnTo>
                    <a:pt x="1834" y="2125"/>
                  </a:lnTo>
                  <a:lnTo>
                    <a:pt x="1851" y="2113"/>
                  </a:lnTo>
                  <a:lnTo>
                    <a:pt x="1868" y="2113"/>
                  </a:lnTo>
                  <a:lnTo>
                    <a:pt x="1886" y="2125"/>
                  </a:lnTo>
                  <a:lnTo>
                    <a:pt x="1902" y="2153"/>
                  </a:lnTo>
                  <a:lnTo>
                    <a:pt x="1919" y="2198"/>
                  </a:lnTo>
                  <a:lnTo>
                    <a:pt x="1937" y="2261"/>
                  </a:lnTo>
                  <a:lnTo>
                    <a:pt x="1954" y="2348"/>
                  </a:lnTo>
                  <a:lnTo>
                    <a:pt x="1971" y="2456"/>
                  </a:lnTo>
                  <a:lnTo>
                    <a:pt x="1988" y="2589"/>
                  </a:lnTo>
                  <a:lnTo>
                    <a:pt x="2005" y="2744"/>
                  </a:lnTo>
                  <a:lnTo>
                    <a:pt x="2022" y="2919"/>
                  </a:lnTo>
                  <a:lnTo>
                    <a:pt x="2039" y="3109"/>
                  </a:lnTo>
                  <a:lnTo>
                    <a:pt x="2057" y="3306"/>
                  </a:lnTo>
                  <a:lnTo>
                    <a:pt x="2074" y="3504"/>
                  </a:lnTo>
                  <a:lnTo>
                    <a:pt x="2091" y="3688"/>
                  </a:lnTo>
                  <a:lnTo>
                    <a:pt x="2109" y="3841"/>
                  </a:lnTo>
                  <a:lnTo>
                    <a:pt x="2125" y="3946"/>
                  </a:lnTo>
                  <a:lnTo>
                    <a:pt x="2142" y="3980"/>
                  </a:lnTo>
                  <a:lnTo>
                    <a:pt x="2159" y="3923"/>
                  </a:lnTo>
                  <a:lnTo>
                    <a:pt x="2177" y="3755"/>
                  </a:lnTo>
                  <a:lnTo>
                    <a:pt x="2194" y="3466"/>
                  </a:lnTo>
                  <a:lnTo>
                    <a:pt x="2211" y="3061"/>
                  </a:lnTo>
                  <a:lnTo>
                    <a:pt x="2228" y="2554"/>
                  </a:lnTo>
                  <a:lnTo>
                    <a:pt x="2245" y="1981"/>
                  </a:lnTo>
                  <a:lnTo>
                    <a:pt x="2262" y="1391"/>
                  </a:lnTo>
                  <a:lnTo>
                    <a:pt x="2279" y="841"/>
                  </a:lnTo>
                  <a:lnTo>
                    <a:pt x="2297" y="395"/>
                  </a:lnTo>
                  <a:lnTo>
                    <a:pt x="2314" y="103"/>
                  </a:lnTo>
                  <a:lnTo>
                    <a:pt x="2330" y="0"/>
                  </a:lnTo>
                  <a:lnTo>
                    <a:pt x="2348" y="103"/>
                  </a:lnTo>
                  <a:lnTo>
                    <a:pt x="2365" y="395"/>
                  </a:lnTo>
                  <a:lnTo>
                    <a:pt x="2382" y="841"/>
                  </a:lnTo>
                  <a:lnTo>
                    <a:pt x="2400" y="1391"/>
                  </a:lnTo>
                  <a:lnTo>
                    <a:pt x="2417" y="1981"/>
                  </a:lnTo>
                  <a:lnTo>
                    <a:pt x="2433" y="2554"/>
                  </a:lnTo>
                  <a:lnTo>
                    <a:pt x="2450" y="3061"/>
                  </a:lnTo>
                  <a:lnTo>
                    <a:pt x="2468" y="3466"/>
                  </a:lnTo>
                  <a:lnTo>
                    <a:pt x="2485" y="3755"/>
                  </a:lnTo>
                  <a:lnTo>
                    <a:pt x="2502" y="3923"/>
                  </a:lnTo>
                  <a:lnTo>
                    <a:pt x="2520" y="3980"/>
                  </a:lnTo>
                  <a:lnTo>
                    <a:pt x="2537" y="3946"/>
                  </a:lnTo>
                  <a:lnTo>
                    <a:pt x="2553" y="3841"/>
                  </a:lnTo>
                  <a:lnTo>
                    <a:pt x="2570" y="3688"/>
                  </a:lnTo>
                  <a:lnTo>
                    <a:pt x="2588" y="3504"/>
                  </a:lnTo>
                  <a:lnTo>
                    <a:pt x="2605" y="3306"/>
                  </a:lnTo>
                  <a:lnTo>
                    <a:pt x="2622" y="3109"/>
                  </a:lnTo>
                  <a:lnTo>
                    <a:pt x="2640" y="2919"/>
                  </a:lnTo>
                  <a:lnTo>
                    <a:pt x="2656" y="2744"/>
                  </a:lnTo>
                  <a:lnTo>
                    <a:pt x="2673" y="2589"/>
                  </a:lnTo>
                  <a:lnTo>
                    <a:pt x="2691" y="2456"/>
                  </a:lnTo>
                  <a:lnTo>
                    <a:pt x="2708" y="2348"/>
                  </a:lnTo>
                  <a:lnTo>
                    <a:pt x="2725" y="2261"/>
                  </a:lnTo>
                  <a:lnTo>
                    <a:pt x="2742" y="2198"/>
                  </a:lnTo>
                  <a:lnTo>
                    <a:pt x="2760" y="2153"/>
                  </a:lnTo>
                  <a:lnTo>
                    <a:pt x="2776" y="2125"/>
                  </a:lnTo>
                  <a:lnTo>
                    <a:pt x="2793" y="2113"/>
                  </a:lnTo>
                  <a:lnTo>
                    <a:pt x="2811" y="2113"/>
                  </a:lnTo>
                  <a:lnTo>
                    <a:pt x="2828" y="2125"/>
                  </a:lnTo>
                  <a:lnTo>
                    <a:pt x="2845" y="2145"/>
                  </a:lnTo>
                  <a:lnTo>
                    <a:pt x="2862" y="2174"/>
                  </a:lnTo>
                  <a:lnTo>
                    <a:pt x="2879" y="2206"/>
                  </a:lnTo>
                  <a:lnTo>
                    <a:pt x="2896" y="2243"/>
                  </a:lnTo>
                  <a:lnTo>
                    <a:pt x="2913" y="2279"/>
                  </a:lnTo>
                  <a:lnTo>
                    <a:pt x="2931" y="2314"/>
                  </a:lnTo>
                  <a:lnTo>
                    <a:pt x="2948" y="2346"/>
                  </a:lnTo>
                  <a:lnTo>
                    <a:pt x="2965" y="2379"/>
                  </a:lnTo>
                  <a:lnTo>
                    <a:pt x="2983" y="2409"/>
                  </a:lnTo>
                  <a:lnTo>
                    <a:pt x="2999" y="2438"/>
                  </a:lnTo>
                  <a:lnTo>
                    <a:pt x="3016" y="2464"/>
                  </a:lnTo>
                  <a:lnTo>
                    <a:pt x="3033" y="2488"/>
                  </a:lnTo>
                  <a:lnTo>
                    <a:pt x="3051" y="2506"/>
                  </a:lnTo>
                  <a:lnTo>
                    <a:pt x="3068" y="2521"/>
                  </a:lnTo>
                  <a:lnTo>
                    <a:pt x="3085" y="2531"/>
                  </a:lnTo>
                  <a:lnTo>
                    <a:pt x="3102" y="2539"/>
                  </a:lnTo>
                  <a:lnTo>
                    <a:pt x="3119" y="2544"/>
                  </a:lnTo>
                  <a:lnTo>
                    <a:pt x="3136" y="2548"/>
                  </a:lnTo>
                  <a:lnTo>
                    <a:pt x="3153" y="2551"/>
                  </a:lnTo>
                  <a:lnTo>
                    <a:pt x="3171" y="2553"/>
                  </a:lnTo>
                  <a:lnTo>
                    <a:pt x="3188" y="2551"/>
                  </a:lnTo>
                  <a:lnTo>
                    <a:pt x="3204" y="2548"/>
                  </a:lnTo>
                  <a:lnTo>
                    <a:pt x="3222" y="2541"/>
                  </a:lnTo>
                  <a:lnTo>
                    <a:pt x="3239" y="2534"/>
                  </a:lnTo>
                  <a:lnTo>
                    <a:pt x="3256" y="2526"/>
                  </a:lnTo>
                  <a:lnTo>
                    <a:pt x="3274" y="2520"/>
                  </a:lnTo>
                  <a:lnTo>
                    <a:pt x="3291" y="2515"/>
                  </a:lnTo>
                  <a:lnTo>
                    <a:pt x="3307" y="2510"/>
                  </a:lnTo>
                  <a:lnTo>
                    <a:pt x="3324" y="2504"/>
                  </a:lnTo>
                  <a:lnTo>
                    <a:pt x="3342" y="2498"/>
                  </a:lnTo>
                  <a:lnTo>
                    <a:pt x="3359" y="2490"/>
                  </a:lnTo>
                  <a:lnTo>
                    <a:pt x="3376" y="2483"/>
                  </a:lnTo>
                  <a:lnTo>
                    <a:pt x="3394" y="2475"/>
                  </a:lnTo>
                  <a:lnTo>
                    <a:pt x="3411" y="2470"/>
                  </a:lnTo>
                  <a:lnTo>
                    <a:pt x="3427" y="2468"/>
                  </a:lnTo>
                  <a:lnTo>
                    <a:pt x="3444" y="2465"/>
                  </a:lnTo>
                  <a:lnTo>
                    <a:pt x="3462" y="2463"/>
                  </a:lnTo>
                  <a:lnTo>
                    <a:pt x="3479" y="2460"/>
                  </a:lnTo>
                  <a:lnTo>
                    <a:pt x="3496" y="2458"/>
                  </a:lnTo>
                  <a:lnTo>
                    <a:pt x="3514" y="2454"/>
                  </a:lnTo>
                  <a:lnTo>
                    <a:pt x="3530" y="2451"/>
                  </a:lnTo>
                  <a:lnTo>
                    <a:pt x="3547" y="2451"/>
                  </a:lnTo>
                  <a:lnTo>
                    <a:pt x="3565" y="2451"/>
                  </a:lnTo>
                  <a:lnTo>
                    <a:pt x="3582" y="2454"/>
                  </a:lnTo>
                  <a:lnTo>
                    <a:pt x="3599" y="2455"/>
                  </a:lnTo>
                  <a:lnTo>
                    <a:pt x="3616" y="2458"/>
                  </a:lnTo>
                  <a:lnTo>
                    <a:pt x="3634" y="2458"/>
                  </a:lnTo>
                  <a:lnTo>
                    <a:pt x="3650" y="2459"/>
                  </a:lnTo>
                  <a:lnTo>
                    <a:pt x="3667" y="2459"/>
                  </a:lnTo>
                  <a:lnTo>
                    <a:pt x="3685" y="2461"/>
                  </a:lnTo>
                  <a:lnTo>
                    <a:pt x="3702" y="2464"/>
                  </a:lnTo>
                  <a:lnTo>
                    <a:pt x="3719" y="2468"/>
                  </a:lnTo>
                  <a:lnTo>
                    <a:pt x="3736" y="2471"/>
                  </a:lnTo>
                  <a:lnTo>
                    <a:pt x="3753" y="2475"/>
                  </a:lnTo>
                  <a:lnTo>
                    <a:pt x="3770" y="2478"/>
                  </a:lnTo>
                  <a:lnTo>
                    <a:pt x="3787" y="2480"/>
                  </a:lnTo>
                  <a:lnTo>
                    <a:pt x="3805" y="2483"/>
                  </a:lnTo>
                  <a:lnTo>
                    <a:pt x="3822" y="2485"/>
                  </a:lnTo>
                  <a:lnTo>
                    <a:pt x="3839" y="2489"/>
                  </a:lnTo>
                  <a:lnTo>
                    <a:pt x="3857" y="2494"/>
                  </a:lnTo>
                  <a:lnTo>
                    <a:pt x="3873" y="2499"/>
                  </a:lnTo>
                  <a:lnTo>
                    <a:pt x="3890" y="2503"/>
                  </a:lnTo>
                  <a:lnTo>
                    <a:pt x="3907" y="2506"/>
                  </a:lnTo>
                  <a:lnTo>
                    <a:pt x="3925" y="2509"/>
                  </a:lnTo>
                  <a:lnTo>
                    <a:pt x="3942" y="2513"/>
                  </a:lnTo>
                  <a:lnTo>
                    <a:pt x="3959" y="2515"/>
                  </a:lnTo>
                  <a:lnTo>
                    <a:pt x="3976" y="2519"/>
                  </a:lnTo>
                  <a:lnTo>
                    <a:pt x="3993" y="2524"/>
                  </a:lnTo>
                  <a:lnTo>
                    <a:pt x="4010" y="2529"/>
                  </a:lnTo>
                  <a:lnTo>
                    <a:pt x="4027" y="2534"/>
                  </a:lnTo>
                  <a:lnTo>
                    <a:pt x="4045" y="2538"/>
                  </a:lnTo>
                  <a:lnTo>
                    <a:pt x="4062" y="2541"/>
                  </a:lnTo>
                  <a:lnTo>
                    <a:pt x="4078" y="2545"/>
                  </a:lnTo>
                  <a:lnTo>
                    <a:pt x="4096" y="2549"/>
                  </a:lnTo>
                  <a:lnTo>
                    <a:pt x="4113" y="2553"/>
                  </a:lnTo>
                  <a:lnTo>
                    <a:pt x="4130" y="2558"/>
                  </a:lnTo>
                  <a:lnTo>
                    <a:pt x="4148" y="2563"/>
                  </a:lnTo>
                  <a:lnTo>
                    <a:pt x="4165" y="2568"/>
                  </a:lnTo>
                  <a:lnTo>
                    <a:pt x="4182" y="2573"/>
                  </a:lnTo>
                  <a:lnTo>
                    <a:pt x="4198" y="2576"/>
                  </a:lnTo>
                  <a:lnTo>
                    <a:pt x="4216" y="2581"/>
                  </a:lnTo>
                  <a:lnTo>
                    <a:pt x="4233" y="2586"/>
                  </a:lnTo>
                  <a:lnTo>
                    <a:pt x="4250" y="2591"/>
                  </a:lnTo>
                  <a:lnTo>
                    <a:pt x="4268" y="2596"/>
                  </a:lnTo>
                  <a:lnTo>
                    <a:pt x="4285" y="2601"/>
                  </a:lnTo>
                  <a:lnTo>
                    <a:pt x="4301" y="2608"/>
                  </a:lnTo>
                  <a:lnTo>
                    <a:pt x="4318" y="2613"/>
                  </a:lnTo>
                  <a:lnTo>
                    <a:pt x="4336" y="2619"/>
                  </a:lnTo>
                  <a:lnTo>
                    <a:pt x="4353" y="2624"/>
                  </a:lnTo>
                  <a:lnTo>
                    <a:pt x="4370" y="2629"/>
                  </a:lnTo>
                  <a:lnTo>
                    <a:pt x="4388" y="2635"/>
                  </a:lnTo>
                  <a:lnTo>
                    <a:pt x="4404" y="2641"/>
                  </a:lnTo>
                  <a:lnTo>
                    <a:pt x="4421" y="2648"/>
                  </a:lnTo>
                  <a:lnTo>
                    <a:pt x="4439" y="2654"/>
                  </a:lnTo>
                  <a:lnTo>
                    <a:pt x="4456" y="2660"/>
                  </a:lnTo>
                  <a:lnTo>
                    <a:pt x="4473" y="2666"/>
                  </a:lnTo>
                  <a:lnTo>
                    <a:pt x="4490" y="2673"/>
                  </a:lnTo>
                  <a:lnTo>
                    <a:pt x="4508" y="2679"/>
                  </a:lnTo>
                  <a:lnTo>
                    <a:pt x="4524" y="2685"/>
                  </a:lnTo>
                  <a:lnTo>
                    <a:pt x="4541" y="2693"/>
                  </a:lnTo>
                  <a:lnTo>
                    <a:pt x="4559" y="2699"/>
                  </a:lnTo>
                  <a:lnTo>
                    <a:pt x="4576" y="2706"/>
                  </a:lnTo>
                  <a:lnTo>
                    <a:pt x="4593" y="2713"/>
                  </a:lnTo>
                  <a:lnTo>
                    <a:pt x="4610" y="2720"/>
                  </a:lnTo>
                  <a:lnTo>
                    <a:pt x="4627" y="2726"/>
                  </a:lnTo>
                  <a:lnTo>
                    <a:pt x="4644" y="2734"/>
                  </a:lnTo>
                  <a:lnTo>
                    <a:pt x="4661" y="2741"/>
                  </a:lnTo>
                  <a:lnTo>
                    <a:pt x="4679" y="2749"/>
                  </a:lnTo>
                  <a:lnTo>
                    <a:pt x="4696" y="2756"/>
                  </a:lnTo>
                  <a:lnTo>
                    <a:pt x="4713" y="2764"/>
                  </a:lnTo>
                  <a:lnTo>
                    <a:pt x="4731" y="2771"/>
                  </a:lnTo>
                  <a:lnTo>
                    <a:pt x="4747" y="2779"/>
                  </a:lnTo>
                  <a:lnTo>
                    <a:pt x="4764" y="2786"/>
                  </a:lnTo>
                  <a:lnTo>
                    <a:pt x="4781" y="2794"/>
                  </a:lnTo>
                  <a:lnTo>
                    <a:pt x="4799" y="2801"/>
                  </a:lnTo>
                  <a:lnTo>
                    <a:pt x="4816" y="2809"/>
                  </a:lnTo>
                  <a:lnTo>
                    <a:pt x="4833" y="2816"/>
                  </a:lnTo>
                  <a:lnTo>
                    <a:pt x="4850" y="2825"/>
                  </a:lnTo>
                  <a:lnTo>
                    <a:pt x="4867" y="2833"/>
                  </a:lnTo>
                  <a:lnTo>
                    <a:pt x="4884" y="284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 rot="16200000">
              <a:off x="3232151" y="3797300"/>
              <a:ext cx="8255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1812926" y="2420938"/>
              <a:ext cx="8255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167477" y="2167957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j</a:t>
            </a:r>
            <a:r>
              <a:rPr lang="es-MX" sz="1400" dirty="0" smtClean="0">
                <a:solidFill>
                  <a:schemeClr val="bg1"/>
                </a:solidFill>
              </a:rPr>
              <a:t>m.lopez@cinvestav.mx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33 CuadroTexto"/>
          <p:cNvSpPr txBox="1"/>
          <p:nvPr/>
        </p:nvSpPr>
        <p:spPr>
          <a:xfrm>
            <a:off x="3131840" y="274085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México</a:t>
            </a:r>
            <a:endParaRPr lang="es-MX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6248"/>
            <a:ext cx="8062289" cy="49190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7543" y="188640"/>
            <a:ext cx="8062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 smtClean="0">
                <a:solidFill>
                  <a:srgbClr val="FFFF00"/>
                </a:solidFill>
              </a:rPr>
              <a:t>The</a:t>
            </a:r>
            <a:r>
              <a:rPr lang="es-MX" sz="3200" dirty="0" smtClean="0">
                <a:solidFill>
                  <a:srgbClr val="FFFF00"/>
                </a:solidFill>
              </a:rPr>
              <a:t> </a:t>
            </a:r>
            <a:r>
              <a:rPr lang="es-MX" sz="3200" dirty="0" err="1" smtClean="0">
                <a:solidFill>
                  <a:srgbClr val="FFFF00"/>
                </a:solidFill>
              </a:rPr>
              <a:t>history</a:t>
            </a:r>
            <a:r>
              <a:rPr lang="es-MX" sz="3200" dirty="0" smtClean="0">
                <a:solidFill>
                  <a:srgbClr val="FFFF00"/>
                </a:solidFill>
              </a:rPr>
              <a:t> of </a:t>
            </a:r>
            <a:r>
              <a:rPr lang="es-MX" sz="3200" dirty="0" err="1" smtClean="0">
                <a:solidFill>
                  <a:srgbClr val="FFFF00"/>
                </a:solidFill>
              </a:rPr>
              <a:t>the</a:t>
            </a:r>
            <a:r>
              <a:rPr lang="es-MX" sz="3200" dirty="0" smtClean="0">
                <a:solidFill>
                  <a:srgbClr val="FFFF00"/>
                </a:solidFill>
              </a:rPr>
              <a:t> </a:t>
            </a:r>
            <a:r>
              <a:rPr lang="es-MX" sz="3200" dirty="0" err="1" smtClean="0">
                <a:solidFill>
                  <a:srgbClr val="FFFF00"/>
                </a:solidFill>
              </a:rPr>
              <a:t>Universe</a:t>
            </a:r>
            <a:r>
              <a:rPr lang="es-MX" sz="3200" dirty="0" smtClean="0">
                <a:solidFill>
                  <a:srgbClr val="FFFF00"/>
                </a:solidFill>
              </a:rPr>
              <a:t> (and time)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1118197" y="2299519"/>
            <a:ext cx="68400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Time </a:t>
            </a:r>
            <a:r>
              <a:rPr lang="es-ES" sz="4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is</a:t>
            </a:r>
            <a:r>
              <a:rPr lang="es-E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</a:t>
            </a:r>
            <a:r>
              <a:rPr lang="es-ES" sz="4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hat</a:t>
            </a:r>
            <a:r>
              <a:rPr lang="es-E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clocks</a:t>
            </a:r>
            <a:r>
              <a:rPr lang="es-E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measure</a:t>
            </a:r>
            <a:endParaRPr lang="es-ES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572000" y="3429000"/>
            <a:ext cx="338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>
                <a:solidFill>
                  <a:schemeClr val="bg1"/>
                </a:solidFill>
              </a:rPr>
              <a:t>Albert Einstein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52736"/>
            <a:ext cx="4675844" cy="3600400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6723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19" descr="C:\Users\jlopez.CNM2K\AppData\Local\Microsoft\Windows\Temporary Internet Files\Content.Outlook\2KTTZQJ3\IMG_1680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861" y="980359"/>
            <a:ext cx="8706278" cy="4897281"/>
          </a:xfrm>
          <a:prstGeom prst="rect">
            <a:avLst/>
          </a:prstGeom>
          <a:noFill/>
        </p:spPr>
      </p:pic>
      <p:sp>
        <p:nvSpPr>
          <p:cNvPr id="10" name="7 Rectángulo"/>
          <p:cNvSpPr/>
          <p:nvPr/>
        </p:nvSpPr>
        <p:spPr>
          <a:xfrm>
            <a:off x="254127" y="228570"/>
            <a:ext cx="8706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Atomic</a:t>
            </a:r>
            <a:r>
              <a:rPr lang="es-ES" sz="28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280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C</a:t>
            </a:r>
            <a:r>
              <a:rPr lang="es-ES" sz="280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locks</a:t>
            </a:r>
            <a:r>
              <a:rPr lang="es-ES" sz="28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, Ultra </a:t>
            </a:r>
            <a:r>
              <a:rPr lang="es-ES" sz="280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C</a:t>
            </a:r>
            <a:r>
              <a:rPr lang="es-ES" sz="280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old</a:t>
            </a:r>
            <a:r>
              <a:rPr lang="es-ES" sz="28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280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M</a:t>
            </a:r>
            <a:r>
              <a:rPr lang="es-ES" sz="280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atter</a:t>
            </a:r>
            <a:r>
              <a:rPr lang="es-ES" sz="28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, Quantum </a:t>
            </a:r>
            <a:r>
              <a:rPr lang="es-ES" sz="280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Criptography</a:t>
            </a:r>
            <a:r>
              <a:rPr lang="es-ES" sz="2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28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…</a:t>
            </a:r>
            <a:endParaRPr lang="es-ES" sz="2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144016" y="2420888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MX" sz="36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Clock</a:t>
            </a:r>
            <a:r>
              <a:rPr lang="es-MX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= </a:t>
            </a:r>
            <a:r>
              <a:rPr lang="es-MX" sz="36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Oscillator</a:t>
            </a:r>
            <a:r>
              <a:rPr lang="es-MX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+ </a:t>
            </a:r>
            <a:r>
              <a:rPr lang="es-MX" sz="36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Counter</a:t>
            </a:r>
            <a:endParaRPr lang="es-MX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ómo se realiza un electrocardiograma a un pacie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924944"/>
            <a:ext cx="4155207" cy="2576928"/>
          </a:xfrm>
          <a:prstGeom prst="rect">
            <a:avLst/>
          </a:prstGeom>
          <a:noFill/>
        </p:spPr>
      </p:pic>
      <p:pic>
        <p:nvPicPr>
          <p:cNvPr id="5" name="Picture 2" descr="Utilidad del holter (electrocardiograma, ecg) en los pacientes con Insuficiencia Cardiaca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56992"/>
            <a:ext cx="2448272" cy="1757934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The </a:t>
            </a:r>
            <a:r>
              <a:rPr lang="es-MX" sz="3200" dirty="0" err="1" smtClean="0">
                <a:solidFill>
                  <a:schemeClr val="bg1"/>
                </a:solidFill>
              </a:rPr>
              <a:t>heart</a:t>
            </a:r>
            <a:r>
              <a:rPr lang="es-MX" sz="3200" dirty="0" smtClean="0">
                <a:solidFill>
                  <a:schemeClr val="bg1"/>
                </a:solidFill>
              </a:rPr>
              <a:t> as </a:t>
            </a:r>
            <a:r>
              <a:rPr lang="es-MX" sz="3200" dirty="0" err="1" smtClean="0">
                <a:solidFill>
                  <a:schemeClr val="bg1"/>
                </a:solidFill>
              </a:rPr>
              <a:t>the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err="1" smtClean="0">
                <a:solidFill>
                  <a:schemeClr val="bg1"/>
                </a:solidFill>
              </a:rPr>
              <a:t>closest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err="1" smtClean="0">
                <a:solidFill>
                  <a:schemeClr val="bg1"/>
                </a:solidFill>
              </a:rPr>
              <a:t>clock</a:t>
            </a:r>
            <a:r>
              <a:rPr lang="es-MX" sz="3200" dirty="0" smtClean="0">
                <a:solidFill>
                  <a:schemeClr val="bg1"/>
                </a:solidFill>
              </a:rPr>
              <a:t> of </a:t>
            </a:r>
            <a:r>
              <a:rPr lang="es-MX" sz="3200" dirty="0" err="1" smtClean="0">
                <a:solidFill>
                  <a:schemeClr val="bg1"/>
                </a:solidFill>
              </a:rPr>
              <a:t>men</a:t>
            </a:r>
            <a:endParaRPr lang="es-MX" sz="3200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552" y="1412776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Clock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= </a:t>
            </a:r>
            <a:r>
              <a:rPr lang="es-MX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Oscillator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+ </a:t>
            </a:r>
            <a:r>
              <a:rPr lang="es-MX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Counter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1475656" y="260648"/>
            <a:ext cx="64442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Time </a:t>
            </a:r>
            <a:r>
              <a:rPr lang="es-MX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measurement</a:t>
            </a:r>
            <a:r>
              <a:rPr lang="es-MX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s-MX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</a:t>
            </a:r>
            <a:r>
              <a:rPr lang="es-MX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s-MX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</a:t>
            </a:r>
            <a:r>
              <a:rPr lang="es-MX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s-MX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oldest</a:t>
            </a:r>
            <a:r>
              <a:rPr lang="es-MX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s-MX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measurement</a:t>
            </a:r>
            <a:r>
              <a:rPr lang="es-MX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of </a:t>
            </a:r>
            <a:r>
              <a:rPr lang="es-MX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humankind</a:t>
            </a:r>
            <a:endParaRPr lang="es-MX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s-MX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nearly</a:t>
            </a:r>
            <a:r>
              <a:rPr lang="es-MX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5000 </a:t>
            </a:r>
            <a:r>
              <a:rPr lang="es-MX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years</a:t>
            </a:r>
            <a:r>
              <a:rPr lang="es-MX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s-MX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old</a:t>
            </a:r>
            <a:endParaRPr lang="es-MX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Picture 2" descr="http://divulgarlahelade.files.wordpress.com/2013/02/procesic3b3n-de-los-inmortales-pers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56792"/>
            <a:ext cx="6096000" cy="4572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827584" y="381034"/>
            <a:ext cx="74888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The</a:t>
            </a:r>
            <a:r>
              <a:rPr lang="es-ES" sz="3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second</a:t>
            </a:r>
            <a:r>
              <a:rPr lang="es-ES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,</a:t>
            </a:r>
            <a:r>
              <a:rPr lang="es-ES" sz="3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32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t</a:t>
            </a:r>
            <a:r>
              <a:rPr lang="es-ES" sz="3200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he</a:t>
            </a:r>
            <a:r>
              <a:rPr lang="es-ES" sz="32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3200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most</a:t>
            </a:r>
            <a:r>
              <a:rPr lang="es-ES" sz="3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3200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anthropometric</a:t>
            </a:r>
            <a:r>
              <a:rPr lang="es-ES" sz="32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es-ES" sz="3200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unit</a:t>
            </a:r>
            <a:r>
              <a:rPr lang="es-ES" sz="32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of </a:t>
            </a:r>
            <a:r>
              <a:rPr lang="es-ES" sz="3200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measurement</a:t>
            </a:r>
            <a:endParaRPr lang="es-ES" sz="3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2"/>
          <a:stretch/>
        </p:blipFill>
        <p:spPr>
          <a:xfrm>
            <a:off x="2501714" y="1546534"/>
            <a:ext cx="4140572" cy="4457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w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420888"/>
            <a:ext cx="2304256" cy="200470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827584" y="105273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clocks are resumed our civilization deepest past and our best science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t="6542" r="20833" b="10080"/>
          <a:stretch>
            <a:fillRect/>
          </a:stretch>
        </p:blipFill>
        <p:spPr bwMode="auto">
          <a:xfrm>
            <a:off x="5652120" y="1844824"/>
            <a:ext cx="27363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644008" y="5684475"/>
            <a:ext cx="4464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TIME</a:t>
            </a:r>
          </a:p>
          <a:p>
            <a:pPr algn="ctr"/>
            <a:r>
              <a:rPr lang="es-MX" b="1" dirty="0" err="1" smtClean="0"/>
              <a:t>The</a:t>
            </a:r>
            <a:r>
              <a:rPr lang="es-MX" b="1" dirty="0" smtClean="0"/>
              <a:t> </a:t>
            </a:r>
            <a:r>
              <a:rPr lang="es-MX" b="1" dirty="0" err="1" smtClean="0"/>
              <a:t>most</a:t>
            </a:r>
            <a:r>
              <a:rPr lang="es-MX" b="1" dirty="0" smtClean="0"/>
              <a:t> </a:t>
            </a:r>
            <a:r>
              <a:rPr lang="es-MX" b="1" dirty="0" err="1" smtClean="0"/>
              <a:t>measured</a:t>
            </a:r>
            <a:r>
              <a:rPr lang="es-MX" b="1" dirty="0" smtClean="0"/>
              <a:t> </a:t>
            </a:r>
            <a:r>
              <a:rPr lang="es-MX" b="1" dirty="0" err="1" smtClean="0"/>
              <a:t>physical</a:t>
            </a:r>
            <a:r>
              <a:rPr lang="es-MX" b="1" dirty="0" smtClean="0"/>
              <a:t> </a:t>
            </a:r>
            <a:r>
              <a:rPr lang="es-MX" b="1" dirty="0" err="1" smtClean="0"/>
              <a:t>quantity</a:t>
            </a:r>
            <a:endParaRPr lang="es-MX" b="1" dirty="0"/>
          </a:p>
        </p:txBody>
      </p:sp>
      <p:sp>
        <p:nvSpPr>
          <p:cNvPr id="8" name="7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TWO FACES OF TIME MEASUREMENT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10 Conector recto"/>
          <p:cNvCxnSpPr>
            <a:stCxn id="8" idx="2"/>
          </p:cNvCxnSpPr>
          <p:nvPr/>
        </p:nvCxnSpPr>
        <p:spPr>
          <a:xfrm>
            <a:off x="4572000" y="980728"/>
            <a:ext cx="72008" cy="568863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0" y="1187460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>
                <a:solidFill>
                  <a:srgbClr val="0070C0"/>
                </a:solidFill>
              </a:rPr>
              <a:t>Scientific</a:t>
            </a:r>
            <a:r>
              <a:rPr lang="es-MX" b="1" dirty="0" smtClean="0">
                <a:solidFill>
                  <a:srgbClr val="0070C0"/>
                </a:solidFill>
              </a:rPr>
              <a:t> and fundamental </a:t>
            </a:r>
            <a:r>
              <a:rPr lang="es-MX" b="1" dirty="0" err="1" smtClean="0">
                <a:solidFill>
                  <a:srgbClr val="0070C0"/>
                </a:solidFill>
              </a:rPr>
              <a:t>research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535488" y="1187460"/>
            <a:ext cx="457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>
                <a:solidFill>
                  <a:srgbClr val="0070C0"/>
                </a:solidFill>
              </a:rPr>
              <a:t>Technological</a:t>
            </a:r>
            <a:r>
              <a:rPr lang="es-MX" b="1" dirty="0" smtClean="0">
                <a:solidFill>
                  <a:srgbClr val="0070C0"/>
                </a:solidFill>
              </a:rPr>
              <a:t> and </a:t>
            </a:r>
            <a:r>
              <a:rPr lang="es-MX" b="1" dirty="0" err="1" smtClean="0">
                <a:solidFill>
                  <a:srgbClr val="0070C0"/>
                </a:solidFill>
              </a:rPr>
              <a:t>practical</a:t>
            </a:r>
            <a:r>
              <a:rPr lang="es-MX" b="1" dirty="0" smtClean="0">
                <a:solidFill>
                  <a:srgbClr val="0070C0"/>
                </a:solidFill>
              </a:rPr>
              <a:t> </a:t>
            </a:r>
            <a:r>
              <a:rPr lang="es-MX" b="1" dirty="0" err="1" smtClean="0">
                <a:solidFill>
                  <a:srgbClr val="0070C0"/>
                </a:solidFill>
              </a:rPr>
              <a:t>applications</a:t>
            </a:r>
            <a:endParaRPr lang="es-MX" b="1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6" y="3724785"/>
            <a:ext cx="4283968" cy="29595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71" y="1708461"/>
            <a:ext cx="2740259" cy="2283549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0" y="5733256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TIME</a:t>
            </a:r>
          </a:p>
          <a:p>
            <a:pPr algn="ctr"/>
            <a:r>
              <a:rPr lang="es-MX" sz="1600" b="1" dirty="0" err="1">
                <a:solidFill>
                  <a:schemeClr val="bg1"/>
                </a:solidFill>
              </a:rPr>
              <a:t>T</a:t>
            </a:r>
            <a:r>
              <a:rPr lang="es-MX" sz="1600" b="1" dirty="0" err="1" smtClean="0">
                <a:solidFill>
                  <a:schemeClr val="bg1"/>
                </a:solidFill>
              </a:rPr>
              <a:t>he</a:t>
            </a:r>
            <a:r>
              <a:rPr lang="es-MX" sz="1600" b="1" dirty="0" smtClean="0">
                <a:solidFill>
                  <a:schemeClr val="bg1"/>
                </a:solidFill>
              </a:rPr>
              <a:t> </a:t>
            </a:r>
            <a:r>
              <a:rPr lang="es-MX" sz="1600" b="1" dirty="0" err="1" smtClean="0">
                <a:solidFill>
                  <a:schemeClr val="bg1"/>
                </a:solidFill>
              </a:rPr>
              <a:t>most</a:t>
            </a:r>
            <a:r>
              <a:rPr lang="es-MX" sz="1600" b="1" dirty="0" smtClean="0">
                <a:solidFill>
                  <a:schemeClr val="bg1"/>
                </a:solidFill>
              </a:rPr>
              <a:t> </a:t>
            </a:r>
            <a:r>
              <a:rPr lang="es-MX" sz="1600" b="1" dirty="0" err="1" smtClean="0">
                <a:solidFill>
                  <a:schemeClr val="bg1"/>
                </a:solidFill>
              </a:rPr>
              <a:t>accurate</a:t>
            </a:r>
            <a:r>
              <a:rPr lang="es-MX" sz="1600" b="1" dirty="0" smtClean="0">
                <a:solidFill>
                  <a:schemeClr val="bg1"/>
                </a:solidFill>
              </a:rPr>
              <a:t> </a:t>
            </a:r>
            <a:r>
              <a:rPr lang="es-MX" sz="1600" b="1" dirty="0" err="1" smtClean="0">
                <a:solidFill>
                  <a:schemeClr val="bg1"/>
                </a:solidFill>
              </a:rPr>
              <a:t>measurement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http://4.bp.blogspot.com/_TeKZrOzjEUw/TBO30kCEZUI/AAAAAAAAA3c/WEOL2v0Z7-A/s400/dine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4941168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46418" y="692696"/>
            <a:ext cx="76328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Resolutions of the CGPM: 13th </a:t>
            </a:r>
            <a:r>
              <a:rPr lang="en-US" sz="2800" dirty="0" smtClean="0"/>
              <a:t>meeting</a:t>
            </a:r>
          </a:p>
          <a:p>
            <a:pPr algn="ctr"/>
            <a:r>
              <a:rPr lang="en-US" dirty="0" smtClean="0"/>
              <a:t>(10-16 </a:t>
            </a:r>
            <a:r>
              <a:rPr lang="en-US" dirty="0"/>
              <a:t>October 1967)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2988" t="10782" r="30313" b="14983"/>
          <a:stretch/>
        </p:blipFill>
        <p:spPr>
          <a:xfrm>
            <a:off x="1870554" y="1749027"/>
            <a:ext cx="5184576" cy="38164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5321330" y="3710360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 err="1" smtClean="0"/>
              <a:t>Communications</a:t>
            </a:r>
            <a:endParaRPr lang="es-ES" b="1" dirty="0"/>
          </a:p>
        </p:txBody>
      </p:sp>
      <p:sp>
        <p:nvSpPr>
          <p:cNvPr id="6" name="10 Rectángulo"/>
          <p:cNvSpPr/>
          <p:nvPr/>
        </p:nvSpPr>
        <p:spPr>
          <a:xfrm>
            <a:off x="0" y="0"/>
            <a:ext cx="9144000" cy="1296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11 Rectángulo"/>
          <p:cNvSpPr/>
          <p:nvPr/>
        </p:nvSpPr>
        <p:spPr>
          <a:xfrm>
            <a:off x="395536" y="129406"/>
            <a:ext cx="8352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Time measurement is of great importance for science, technology and commerce. Among physical quantities, time appears as the most measured quantity worldwide and it stands for the </a:t>
            </a:r>
            <a:r>
              <a:rPr lang="en-US" u="sng" dirty="0" smtClean="0">
                <a:solidFill>
                  <a:schemeClr val="bg1"/>
                </a:solidFill>
              </a:rPr>
              <a:t>highest accuracy measurement </a:t>
            </a:r>
            <a:r>
              <a:rPr lang="en-US" dirty="0" smtClean="0">
                <a:solidFill>
                  <a:schemeClr val="bg1"/>
                </a:solidFill>
              </a:rPr>
              <a:t>made by humankind.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www.tustiendas.es/wp-content/2006/04/ecommerce.jpg"/>
          <p:cNvPicPr>
            <a:picLocks noChangeAspect="1" noChangeArrowheads="1"/>
          </p:cNvPicPr>
          <p:nvPr/>
        </p:nvPicPr>
        <p:blipFill>
          <a:blip r:embed="rId2" cstate="print"/>
          <a:srcRect t="7415" b="6168"/>
          <a:stretch>
            <a:fillRect/>
          </a:stretch>
        </p:blipFill>
        <p:spPr bwMode="auto">
          <a:xfrm>
            <a:off x="1229500" y="4427264"/>
            <a:ext cx="3142167" cy="2160240"/>
          </a:xfrm>
          <a:prstGeom prst="rect">
            <a:avLst/>
          </a:prstGeom>
          <a:noFill/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805564" y="6227464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 smtClean="0"/>
              <a:t>Commerce</a:t>
            </a:r>
            <a:endParaRPr lang="es-ES" b="1" dirty="0"/>
          </a:p>
        </p:txBody>
      </p:sp>
      <p:pic>
        <p:nvPicPr>
          <p:cNvPr id="10" name="Picture 9" descr="http://www.k2survival.com/product_images/uploaded_images/navi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5524" y="1844824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589540" y="3717032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 err="1" smtClean="0"/>
              <a:t>Navigation</a:t>
            </a:r>
            <a:endParaRPr lang="es-ES" b="1" dirty="0"/>
          </a:p>
        </p:txBody>
      </p:sp>
      <p:pic>
        <p:nvPicPr>
          <p:cNvPr id="12" name="Picture 11" descr="http://www.databandcom.com/images/iStock_000003386071Me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1191" y="1916832"/>
            <a:ext cx="2677021" cy="1775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http://4.bp.blogspot.com/-GCPc-kbhwMw/T1GF0vwPjRI/AAAAAAAAAI4/ZOOYMEtAykk/s1600/smart-grid-doe-illustr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3836" y="4149080"/>
            <a:ext cx="3702540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190039" y="6237312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 err="1" smtClean="0"/>
              <a:t>Smart</a:t>
            </a:r>
            <a:r>
              <a:rPr lang="es-MX" b="1" dirty="0" smtClean="0"/>
              <a:t> </a:t>
            </a:r>
            <a:r>
              <a:rPr lang="es-MX" b="1" dirty="0" err="1" smtClean="0"/>
              <a:t>Grids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88046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2051720" y="107073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267744" y="621814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Dennis D. </a:t>
            </a:r>
            <a:r>
              <a:rPr lang="es-MX" sz="1400" dirty="0" err="1" smtClean="0"/>
              <a:t>McCarty</a:t>
            </a:r>
            <a:r>
              <a:rPr lang="es-MX" sz="1400" dirty="0" smtClean="0"/>
              <a:t>, </a:t>
            </a:r>
            <a:r>
              <a:rPr lang="es-MX" sz="1400" i="1" dirty="0" err="1" smtClean="0"/>
              <a:t>Evolution</a:t>
            </a:r>
            <a:r>
              <a:rPr lang="es-MX" sz="1400" i="1" dirty="0" smtClean="0"/>
              <a:t> of Time </a:t>
            </a:r>
            <a:r>
              <a:rPr lang="es-MX" sz="1400" i="1" dirty="0" err="1" smtClean="0"/>
              <a:t>Scales</a:t>
            </a:r>
            <a:r>
              <a:rPr lang="es-MX" sz="1400" i="1" dirty="0" smtClean="0"/>
              <a:t> </a:t>
            </a:r>
            <a:r>
              <a:rPr lang="es-MX" sz="1400" i="1" dirty="0" err="1" smtClean="0"/>
              <a:t>from</a:t>
            </a:r>
            <a:r>
              <a:rPr lang="es-MX" sz="1400" i="1" dirty="0" smtClean="0"/>
              <a:t> </a:t>
            </a:r>
            <a:r>
              <a:rPr lang="es-MX" sz="1400" i="1" dirty="0" err="1" smtClean="0"/>
              <a:t>astronomy</a:t>
            </a:r>
            <a:r>
              <a:rPr lang="es-MX" sz="1400" i="1" dirty="0" smtClean="0"/>
              <a:t> </a:t>
            </a:r>
            <a:r>
              <a:rPr lang="es-MX" sz="1400" i="1" dirty="0" err="1" smtClean="0"/>
              <a:t>to</a:t>
            </a:r>
            <a:r>
              <a:rPr lang="es-MX" sz="1400" i="1" dirty="0" smtClean="0"/>
              <a:t> </a:t>
            </a:r>
            <a:r>
              <a:rPr lang="es-MX" sz="1400" i="1" dirty="0" err="1" smtClean="0"/>
              <a:t>physicasl</a:t>
            </a:r>
            <a:r>
              <a:rPr lang="es-MX" sz="1400" i="1" dirty="0" smtClean="0"/>
              <a:t> </a:t>
            </a:r>
            <a:r>
              <a:rPr lang="es-MX" sz="1400" i="1" dirty="0" err="1" smtClean="0"/>
              <a:t>metrology</a:t>
            </a:r>
            <a:r>
              <a:rPr lang="es-MX" sz="1400" dirty="0" smtClean="0"/>
              <a:t>, </a:t>
            </a:r>
            <a:r>
              <a:rPr lang="es-MX" sz="1400" dirty="0" err="1" smtClean="0"/>
              <a:t>Metrologia</a:t>
            </a:r>
            <a:r>
              <a:rPr lang="es-MX" sz="1400" dirty="0" smtClean="0"/>
              <a:t> </a:t>
            </a:r>
            <a:r>
              <a:rPr lang="es-MX" sz="1400" b="1" dirty="0" smtClean="0"/>
              <a:t>48</a:t>
            </a:r>
            <a:r>
              <a:rPr lang="es-MX" sz="1400" dirty="0" smtClean="0"/>
              <a:t> (2011), S132 – S144. </a:t>
            </a:r>
            <a:endParaRPr lang="es-MX" sz="1400" dirty="0"/>
          </a:p>
        </p:txBody>
      </p:sp>
      <p:sp>
        <p:nvSpPr>
          <p:cNvPr id="2" name="1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 flipV="1">
            <a:off x="2760768" y="2564904"/>
            <a:ext cx="0" cy="3384376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 rot="16200000">
            <a:off x="1625189" y="4874675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</a:rPr>
              <a:t>Christiaan</a:t>
            </a:r>
            <a:r>
              <a:rPr lang="en-US" sz="1200" b="1" dirty="0" smtClean="0">
                <a:solidFill>
                  <a:srgbClr val="FF0000"/>
                </a:solidFill>
              </a:rPr>
              <a:t> Huygens (1660)</a:t>
            </a:r>
            <a:endParaRPr lang="es-MX" sz="12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9552" y="90872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Accurate</a:t>
            </a:r>
            <a:r>
              <a:rPr lang="es-MX" sz="1600" dirty="0" smtClean="0"/>
              <a:t> </a:t>
            </a:r>
            <a:r>
              <a:rPr lang="es-MX" sz="1600" dirty="0" err="1" smtClean="0"/>
              <a:t>pendulum</a:t>
            </a:r>
            <a:r>
              <a:rPr lang="es-MX" sz="1600" dirty="0" smtClean="0"/>
              <a:t> </a:t>
            </a:r>
            <a:r>
              <a:rPr lang="es-MX" sz="1600" dirty="0" err="1" smtClean="0"/>
              <a:t>clock</a:t>
            </a:r>
            <a:r>
              <a:rPr lang="es-MX" sz="1600" dirty="0" smtClean="0"/>
              <a:t> and </a:t>
            </a:r>
            <a:r>
              <a:rPr lang="es-MX" sz="1600" dirty="0" err="1" smtClean="0"/>
              <a:t>the</a:t>
            </a:r>
            <a:r>
              <a:rPr lang="es-MX" sz="1600" dirty="0" smtClean="0"/>
              <a:t> </a:t>
            </a:r>
            <a:r>
              <a:rPr lang="es-MX" sz="1600" dirty="0" err="1" smtClean="0"/>
              <a:t>equation</a:t>
            </a:r>
            <a:r>
              <a:rPr lang="es-MX" sz="1600" dirty="0" smtClean="0"/>
              <a:t> of time</a:t>
            </a:r>
            <a:endParaRPr lang="es-MX" sz="1600" dirty="0"/>
          </a:p>
        </p:txBody>
      </p:sp>
      <p:cxnSp>
        <p:nvCxnSpPr>
          <p:cNvPr id="13" name="12 Conector recto de flecha"/>
          <p:cNvCxnSpPr>
            <a:stCxn id="11" idx="2"/>
          </p:cNvCxnSpPr>
          <p:nvPr/>
        </p:nvCxnSpPr>
        <p:spPr>
          <a:xfrm>
            <a:off x="2771800" y="1247274"/>
            <a:ext cx="0" cy="5975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290818" name="Picture 2" descr="http://upload.wikimedia.org/wikipedia/commons/5/51/Christiaan_Huyg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916832"/>
            <a:ext cx="2578678" cy="3593976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6137289" y="5589240"/>
            <a:ext cx="1583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dirty="0" err="1" smtClean="0"/>
              <a:t>Christiaan</a:t>
            </a:r>
            <a:r>
              <a:rPr lang="es-MX" sz="1400" dirty="0" smtClean="0"/>
              <a:t> </a:t>
            </a:r>
            <a:r>
              <a:rPr lang="es-MX" sz="1400" dirty="0" err="1" smtClean="0"/>
              <a:t>Huygens</a:t>
            </a:r>
            <a:endParaRPr lang="es-MX" sz="1400" dirty="0" smtClean="0"/>
          </a:p>
          <a:p>
            <a:pPr algn="ctr"/>
            <a:r>
              <a:rPr lang="es-MX" sz="1400" dirty="0" smtClean="0"/>
              <a:t>(1629 – 1695)</a:t>
            </a:r>
            <a:endParaRPr lang="es-MX" sz="1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Conector recto"/>
          <p:cNvCxnSpPr/>
          <p:nvPr/>
        </p:nvCxnSpPr>
        <p:spPr>
          <a:xfrm flipV="1">
            <a:off x="3131840" y="2492896"/>
            <a:ext cx="0" cy="3384376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 rot="16200000">
            <a:off x="2126921" y="4804992"/>
            <a:ext cx="1732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Longitude Act of 1714</a:t>
            </a:r>
            <a:endParaRPr lang="es-MX" sz="1200" b="1" dirty="0">
              <a:solidFill>
                <a:srgbClr val="FF0000"/>
              </a:solidFill>
            </a:endParaRPr>
          </a:p>
        </p:txBody>
      </p:sp>
      <p:sp>
        <p:nvSpPr>
          <p:cNvPr id="17" name="16 Cerrar llave"/>
          <p:cNvSpPr/>
          <p:nvPr/>
        </p:nvSpPr>
        <p:spPr>
          <a:xfrm rot="-1200000">
            <a:off x="3273390" y="2420888"/>
            <a:ext cx="144016" cy="43204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CuadroTexto"/>
          <p:cNvSpPr txBox="1"/>
          <p:nvPr/>
        </p:nvSpPr>
        <p:spPr>
          <a:xfrm>
            <a:off x="3347864" y="234888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John Harrison </a:t>
            </a:r>
            <a:r>
              <a:rPr lang="es-MX" sz="1200" dirty="0" err="1" smtClean="0"/>
              <a:t>chronometers</a:t>
            </a:r>
            <a:endParaRPr lang="es-MX" sz="1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http://seasweetie.files.wordpress.com/2010/03/longitud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2592288" cy="3858290"/>
          </a:xfrm>
          <a:prstGeom prst="rect">
            <a:avLst/>
          </a:prstGeom>
          <a:noFill/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 flipV="1">
            <a:off x="4067944" y="3140968"/>
            <a:ext cx="0" cy="2736304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 rot="16200000">
            <a:off x="2678598" y="4602321"/>
            <a:ext cx="223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Greenwich meridian as </a:t>
            </a:r>
            <a:r>
              <a:rPr lang="en-US" sz="1200" b="1" dirty="0" err="1" smtClean="0">
                <a:solidFill>
                  <a:srgbClr val="FF0000"/>
                </a:solidFill>
              </a:rPr>
              <a:t>interational</a:t>
            </a:r>
            <a:r>
              <a:rPr lang="en-US" sz="1200" b="1" dirty="0" smtClean="0">
                <a:solidFill>
                  <a:srgbClr val="FF0000"/>
                </a:solidFill>
              </a:rPr>
              <a:t> reference (1884)</a:t>
            </a:r>
            <a:endParaRPr lang="es-MX" sz="12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338946" name="Picture 2" descr="http://humboldtsentinel.com/wp-content/uploads/2013/03/trai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221088"/>
            <a:ext cx="3528392" cy="2310257"/>
          </a:xfrm>
          <a:prstGeom prst="rect">
            <a:avLst/>
          </a:prstGeom>
          <a:noFill/>
        </p:spPr>
      </p:pic>
      <p:pic>
        <p:nvPicPr>
          <p:cNvPr id="338948" name="Picture 4" descr="United States 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12776"/>
            <a:ext cx="3904359" cy="2736305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 rot="16200000">
            <a:off x="3127310" y="469465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err="1" smtClean="0">
                <a:solidFill>
                  <a:srgbClr val="FF0000"/>
                </a:solidFill>
              </a:rPr>
              <a:t>First</a:t>
            </a:r>
            <a:r>
              <a:rPr lang="es-MX" sz="1200" b="1" dirty="0" smtClean="0">
                <a:solidFill>
                  <a:srgbClr val="FF0000"/>
                </a:solidFill>
              </a:rPr>
              <a:t>  </a:t>
            </a:r>
            <a:r>
              <a:rPr lang="es-MX" sz="1200" b="1" dirty="0" err="1" smtClean="0">
                <a:solidFill>
                  <a:srgbClr val="FF0000"/>
                </a:solidFill>
              </a:rPr>
              <a:t>atomic</a:t>
            </a:r>
            <a:r>
              <a:rPr lang="es-MX" sz="1200" b="1" dirty="0" smtClean="0">
                <a:solidFill>
                  <a:srgbClr val="FF0000"/>
                </a:solidFill>
              </a:rPr>
              <a:t>  </a:t>
            </a:r>
            <a:r>
              <a:rPr lang="es-MX" sz="1200" b="1" dirty="0" err="1" smtClean="0">
                <a:solidFill>
                  <a:srgbClr val="FF0000"/>
                </a:solidFill>
              </a:rPr>
              <a:t>clock</a:t>
            </a:r>
            <a:r>
              <a:rPr lang="es-MX" sz="1200" b="1" dirty="0" smtClean="0">
                <a:solidFill>
                  <a:srgbClr val="FF0000"/>
                </a:solidFill>
              </a:rPr>
              <a:t> at NPL (1957)</a:t>
            </a:r>
            <a:endParaRPr lang="es-MX" sz="1200" b="1" dirty="0">
              <a:solidFill>
                <a:srgbClr val="FF0000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4381933" y="3789040"/>
            <a:ext cx="0" cy="216024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regmedia.co.uk/2011/10/14/essen_and_parry_atomic_cl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92896"/>
            <a:ext cx="3471813" cy="2592288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4932040" y="5157192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Louis </a:t>
            </a:r>
            <a:r>
              <a:rPr lang="es-MX" sz="1600" dirty="0" err="1" smtClean="0"/>
              <a:t>Essen</a:t>
            </a:r>
            <a:r>
              <a:rPr lang="es-MX" sz="1600" dirty="0" smtClean="0"/>
              <a:t> and </a:t>
            </a:r>
            <a:r>
              <a:rPr lang="es-MX" sz="1600" dirty="0" err="1" smtClean="0"/>
              <a:t>his</a:t>
            </a:r>
            <a:r>
              <a:rPr lang="es-MX" sz="1600" dirty="0" smtClean="0"/>
              <a:t> NPL Cs </a:t>
            </a:r>
            <a:r>
              <a:rPr lang="es-MX" sz="1600" dirty="0" err="1" smtClean="0"/>
              <a:t>atomic</a:t>
            </a:r>
            <a:r>
              <a:rPr lang="es-MX" sz="1600" dirty="0" smtClean="0"/>
              <a:t> </a:t>
            </a:r>
            <a:r>
              <a:rPr lang="es-MX" sz="1600" dirty="0" err="1" smtClean="0"/>
              <a:t>clock</a:t>
            </a:r>
            <a:endParaRPr lang="es-MX" sz="16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1691680" y="436510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solidFill>
                  <a:srgbClr val="FF0000"/>
                </a:solidFill>
              </a:rPr>
              <a:t>Atomic</a:t>
            </a:r>
            <a:r>
              <a:rPr lang="es-MX" sz="1200" b="1" dirty="0" smtClean="0">
                <a:solidFill>
                  <a:srgbClr val="FF0000"/>
                </a:solidFill>
              </a:rPr>
              <a:t> </a:t>
            </a:r>
            <a:r>
              <a:rPr lang="es-MX" sz="1200" b="1" dirty="0" err="1" smtClean="0">
                <a:solidFill>
                  <a:srgbClr val="FF0000"/>
                </a:solidFill>
              </a:rPr>
              <a:t>definition</a:t>
            </a:r>
            <a:r>
              <a:rPr lang="es-MX" sz="1200" b="1" dirty="0" smtClean="0">
                <a:solidFill>
                  <a:srgbClr val="FF0000"/>
                </a:solidFill>
              </a:rPr>
              <a:t> of </a:t>
            </a:r>
            <a:r>
              <a:rPr lang="es-MX" sz="1200" b="1" dirty="0" err="1" smtClean="0">
                <a:solidFill>
                  <a:srgbClr val="FF0000"/>
                </a:solidFill>
              </a:rPr>
              <a:t>the</a:t>
            </a:r>
            <a:r>
              <a:rPr lang="es-MX" sz="1200" b="1" dirty="0" smtClean="0">
                <a:solidFill>
                  <a:srgbClr val="FF0000"/>
                </a:solidFill>
              </a:rPr>
              <a:t> </a:t>
            </a:r>
            <a:r>
              <a:rPr lang="es-MX" sz="1200" b="1" dirty="0" err="1" smtClean="0">
                <a:solidFill>
                  <a:srgbClr val="FF0000"/>
                </a:solidFill>
              </a:rPr>
              <a:t>second</a:t>
            </a:r>
            <a:r>
              <a:rPr lang="es-MX" sz="1200" b="1" dirty="0" smtClean="0">
                <a:solidFill>
                  <a:srgbClr val="FF0000"/>
                </a:solidFill>
              </a:rPr>
              <a:t>, 1967</a:t>
            </a:r>
            <a:endParaRPr lang="es-MX" sz="1200" b="1" dirty="0">
              <a:solidFill>
                <a:srgbClr val="FF0000"/>
              </a:solidFill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 flipV="1">
            <a:off x="3131840" y="4149080"/>
            <a:ext cx="1296144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4427984" y="4221088"/>
            <a:ext cx="0" cy="1656184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039544" y="2348880"/>
            <a:ext cx="3780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second is the duration of 9 192 631 770 periods of the radiation corresponding to the transition between the two hyperfine levels of the ground state of the Cesium 133 atom.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076056" y="436510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err="1" smtClean="0"/>
              <a:t>Resolution</a:t>
            </a:r>
            <a:r>
              <a:rPr lang="es-MX" dirty="0" smtClean="0"/>
              <a:t> 1, </a:t>
            </a:r>
            <a:r>
              <a:rPr lang="es-MX" dirty="0" err="1" smtClean="0"/>
              <a:t>13th</a:t>
            </a:r>
            <a:r>
              <a:rPr lang="es-MX" dirty="0" smtClean="0"/>
              <a:t> </a:t>
            </a:r>
            <a:r>
              <a:rPr lang="es-MX" dirty="0" err="1" smtClean="0"/>
              <a:t>CGPM</a:t>
            </a:r>
            <a:r>
              <a:rPr lang="es-MX" dirty="0" smtClean="0"/>
              <a:t>, 1967 </a:t>
            </a:r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errar llave"/>
          <p:cNvSpPr/>
          <p:nvPr/>
        </p:nvSpPr>
        <p:spPr>
          <a:xfrm flipH="1">
            <a:off x="4056872" y="4077072"/>
            <a:ext cx="299104" cy="18002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CuadroTexto"/>
          <p:cNvSpPr txBox="1"/>
          <p:nvPr/>
        </p:nvSpPr>
        <p:spPr>
          <a:xfrm rot="16200000">
            <a:off x="2911169" y="4807895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err="1" smtClean="0">
                <a:solidFill>
                  <a:srgbClr val="FF0000"/>
                </a:solidFill>
              </a:rPr>
              <a:t>Atomic</a:t>
            </a:r>
            <a:r>
              <a:rPr lang="es-MX" sz="1600" b="1" dirty="0" smtClean="0">
                <a:solidFill>
                  <a:srgbClr val="FF0000"/>
                </a:solidFill>
              </a:rPr>
              <a:t> </a:t>
            </a:r>
            <a:r>
              <a:rPr lang="es-MX" sz="1600" b="1" dirty="0" err="1" smtClean="0">
                <a:solidFill>
                  <a:srgbClr val="FF0000"/>
                </a:solidFill>
              </a:rPr>
              <a:t>clocks</a:t>
            </a:r>
            <a:r>
              <a:rPr lang="es-MX" sz="1600" b="1" dirty="0" smtClean="0">
                <a:solidFill>
                  <a:srgbClr val="FF0000"/>
                </a:solidFill>
              </a:rPr>
              <a:t> era 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355976" y="4077072"/>
            <a:ext cx="432048" cy="187220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10197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12 Conector recto"/>
          <p:cNvCxnSpPr/>
          <p:nvPr/>
        </p:nvCxnSpPr>
        <p:spPr>
          <a:xfrm>
            <a:off x="6660232" y="3212976"/>
            <a:ext cx="1080120" cy="1224136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6732240" y="4365104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7740352" y="2708920"/>
            <a:ext cx="14036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200" b="1" dirty="0" err="1" smtClean="0"/>
              <a:t>Progress</a:t>
            </a:r>
            <a:r>
              <a:rPr lang="es-MX" sz="1200" b="1" dirty="0" smtClean="0"/>
              <a:t> at </a:t>
            </a:r>
            <a:r>
              <a:rPr lang="es-MX" sz="1200" b="1" dirty="0" err="1" smtClean="0"/>
              <a:t>one</a:t>
            </a:r>
            <a:r>
              <a:rPr lang="es-MX" sz="1200" b="1" dirty="0" smtClean="0"/>
              <a:t> </a:t>
            </a:r>
            <a:r>
              <a:rPr lang="es-MX" sz="1200" b="1" dirty="0" err="1" smtClean="0"/>
              <a:t>order</a:t>
            </a:r>
            <a:r>
              <a:rPr lang="es-MX" sz="1200" b="1" dirty="0" smtClean="0"/>
              <a:t> of magnitud per </a:t>
            </a:r>
            <a:r>
              <a:rPr lang="es-MX" sz="1200" b="1" dirty="0" err="1" smtClean="0"/>
              <a:t>decade</a:t>
            </a:r>
            <a:endParaRPr lang="es-MX" sz="1200" b="1" dirty="0"/>
          </a:p>
        </p:txBody>
      </p:sp>
      <p:cxnSp>
        <p:nvCxnSpPr>
          <p:cNvPr id="20" name="19 Conector recto de flecha"/>
          <p:cNvCxnSpPr/>
          <p:nvPr/>
        </p:nvCxnSpPr>
        <p:spPr>
          <a:xfrm flipH="1">
            <a:off x="7380312" y="3356992"/>
            <a:ext cx="576064" cy="64807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411760" y="429309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err="1" smtClean="0">
                <a:solidFill>
                  <a:srgbClr val="FF0000"/>
                </a:solidFill>
              </a:rPr>
              <a:t>Ultracold</a:t>
            </a:r>
            <a:r>
              <a:rPr lang="es-MX" sz="1200" b="1" dirty="0" smtClean="0">
                <a:solidFill>
                  <a:srgbClr val="FF0000"/>
                </a:solidFill>
              </a:rPr>
              <a:t> </a:t>
            </a:r>
            <a:r>
              <a:rPr lang="es-MX" sz="1200" b="1" dirty="0" err="1" smtClean="0">
                <a:solidFill>
                  <a:srgbClr val="FF0000"/>
                </a:solidFill>
              </a:rPr>
              <a:t>matter</a:t>
            </a:r>
            <a:r>
              <a:rPr lang="es-MX" sz="1200" b="1" dirty="0" smtClean="0">
                <a:solidFill>
                  <a:srgbClr val="FF0000"/>
                </a:solidFill>
              </a:rPr>
              <a:t> and Cs </a:t>
            </a:r>
            <a:r>
              <a:rPr lang="es-MX" sz="1200" b="1" dirty="0" err="1" smtClean="0">
                <a:solidFill>
                  <a:srgbClr val="FF0000"/>
                </a:solidFill>
              </a:rPr>
              <a:t>fountain</a:t>
            </a:r>
            <a:r>
              <a:rPr lang="es-MX" sz="1200" b="1" dirty="0" smtClean="0">
                <a:solidFill>
                  <a:srgbClr val="FF0000"/>
                </a:solidFill>
              </a:rPr>
              <a:t> </a:t>
            </a:r>
            <a:r>
              <a:rPr lang="es-MX" sz="1200" b="1" dirty="0" err="1" smtClean="0">
                <a:solidFill>
                  <a:srgbClr val="FF0000"/>
                </a:solidFill>
              </a:rPr>
              <a:t>clocks</a:t>
            </a:r>
            <a:endParaRPr lang="es-MX" sz="1200" b="1" dirty="0">
              <a:solidFill>
                <a:srgbClr val="FF0000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4572000" y="5273824"/>
            <a:ext cx="0" cy="675456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3851920" y="4725144"/>
            <a:ext cx="648072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10197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10 Conector recto"/>
          <p:cNvCxnSpPr/>
          <p:nvPr/>
        </p:nvCxnSpPr>
        <p:spPr>
          <a:xfrm>
            <a:off x="7668344" y="4365104"/>
            <a:ext cx="432048" cy="504056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732240" y="4365104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7776864" y="3214717"/>
            <a:ext cx="14036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200" b="1" dirty="0" err="1" smtClean="0"/>
              <a:t>Progress</a:t>
            </a:r>
            <a:r>
              <a:rPr lang="es-MX" sz="1200" b="1" dirty="0" smtClean="0"/>
              <a:t> at </a:t>
            </a:r>
            <a:r>
              <a:rPr lang="es-MX" sz="1200" b="1" dirty="0" err="1" smtClean="0"/>
              <a:t>one</a:t>
            </a:r>
            <a:r>
              <a:rPr lang="es-MX" sz="1200" b="1" dirty="0" smtClean="0"/>
              <a:t> </a:t>
            </a:r>
            <a:r>
              <a:rPr lang="es-MX" sz="1200" b="1" dirty="0" err="1" smtClean="0"/>
              <a:t>order</a:t>
            </a:r>
            <a:r>
              <a:rPr lang="es-MX" sz="1200" b="1" dirty="0" smtClean="0"/>
              <a:t> of magnitud per </a:t>
            </a:r>
            <a:r>
              <a:rPr lang="es-MX" sz="1200" b="1" dirty="0" err="1" smtClean="0"/>
              <a:t>decade</a:t>
            </a:r>
            <a:endParaRPr lang="es-MX" sz="1200" b="1" dirty="0"/>
          </a:p>
        </p:txBody>
      </p:sp>
      <p:cxnSp>
        <p:nvCxnSpPr>
          <p:cNvPr id="26" name="25 Conector recto de flecha"/>
          <p:cNvCxnSpPr/>
          <p:nvPr/>
        </p:nvCxnSpPr>
        <p:spPr>
          <a:xfrm flipH="1">
            <a:off x="7812360" y="3861048"/>
            <a:ext cx="576064" cy="64807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879" t="1615" r="3879" b="1642"/>
          <a:stretch>
            <a:fillRect/>
          </a:stretch>
        </p:blipFill>
        <p:spPr bwMode="auto">
          <a:xfrm>
            <a:off x="35496" y="1340768"/>
            <a:ext cx="4968552" cy="52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699792" y="443711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err="1" smtClean="0"/>
              <a:t>Frequency</a:t>
            </a:r>
            <a:r>
              <a:rPr lang="es-MX" sz="1200" b="1" dirty="0" smtClean="0"/>
              <a:t> </a:t>
            </a:r>
            <a:r>
              <a:rPr lang="es-MX" sz="1200" b="1" dirty="0" err="1" smtClean="0"/>
              <a:t>combs</a:t>
            </a:r>
            <a:r>
              <a:rPr lang="es-MX" sz="1200" b="1" dirty="0" smtClean="0"/>
              <a:t> and </a:t>
            </a:r>
            <a:r>
              <a:rPr lang="es-MX" sz="1200" b="1" dirty="0" err="1" smtClean="0"/>
              <a:t>optical</a:t>
            </a:r>
            <a:r>
              <a:rPr lang="es-MX" sz="1200" b="1" dirty="0" smtClean="0"/>
              <a:t> </a:t>
            </a:r>
            <a:r>
              <a:rPr lang="es-MX" sz="1200" b="1" dirty="0" err="1" smtClean="0"/>
              <a:t>atomic</a:t>
            </a:r>
            <a:r>
              <a:rPr lang="es-MX" sz="1200" b="1" dirty="0" smtClean="0"/>
              <a:t> </a:t>
            </a:r>
            <a:r>
              <a:rPr lang="es-MX" sz="1200" b="1" dirty="0" err="1" smtClean="0"/>
              <a:t>clocks</a:t>
            </a:r>
            <a:endParaRPr lang="es-MX" sz="1200" b="1" dirty="0"/>
          </a:p>
        </p:txBody>
      </p:sp>
      <p:cxnSp>
        <p:nvCxnSpPr>
          <p:cNvPr id="4" name="3 Conector recto"/>
          <p:cNvCxnSpPr/>
          <p:nvPr/>
        </p:nvCxnSpPr>
        <p:spPr>
          <a:xfrm flipV="1">
            <a:off x="4716016" y="5589240"/>
            <a:ext cx="0" cy="288032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>
            <a:off x="4067944" y="5013176"/>
            <a:ext cx="576064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3200" b="1" dirty="0" err="1" smtClean="0">
                <a:solidFill>
                  <a:schemeClr val="bg1"/>
                </a:solidFill>
              </a:rPr>
              <a:t>The</a:t>
            </a:r>
            <a:r>
              <a:rPr lang="es-MX" sz="3200" b="1" dirty="0" smtClean="0">
                <a:solidFill>
                  <a:schemeClr val="bg1"/>
                </a:solidFill>
              </a:rPr>
              <a:t> </a:t>
            </a:r>
            <a:r>
              <a:rPr lang="es-MX" sz="3200" b="1" dirty="0" err="1" smtClean="0">
                <a:solidFill>
                  <a:schemeClr val="bg1"/>
                </a:solidFill>
              </a:rPr>
              <a:t>last</a:t>
            </a:r>
            <a:r>
              <a:rPr lang="es-MX" sz="3200" b="1" dirty="0" smtClean="0">
                <a:solidFill>
                  <a:schemeClr val="bg1"/>
                </a:solidFill>
              </a:rPr>
              <a:t> 600 </a:t>
            </a:r>
            <a:r>
              <a:rPr lang="es-MX" sz="3200" b="1" dirty="0" err="1" smtClean="0">
                <a:solidFill>
                  <a:schemeClr val="bg1"/>
                </a:solidFill>
              </a:rPr>
              <a:t>years</a:t>
            </a:r>
            <a:r>
              <a:rPr lang="es-MX" sz="3200" b="1" dirty="0" smtClean="0">
                <a:solidFill>
                  <a:schemeClr val="bg1"/>
                </a:solidFill>
              </a:rPr>
              <a:t> of time </a:t>
            </a:r>
            <a:r>
              <a:rPr lang="es-MX" sz="3200" b="1" dirty="0" err="1" smtClean="0">
                <a:solidFill>
                  <a:schemeClr val="bg1"/>
                </a:solidFill>
              </a:rPr>
              <a:t>measurement</a:t>
            </a:r>
            <a:endParaRPr lang="es-MX" sz="32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10197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9 Conector recto"/>
          <p:cNvCxnSpPr/>
          <p:nvPr/>
        </p:nvCxnSpPr>
        <p:spPr>
          <a:xfrm>
            <a:off x="7740352" y="4293096"/>
            <a:ext cx="216024" cy="1152128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6084168" y="4797152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7776864" y="3214717"/>
            <a:ext cx="14036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solidFill>
                  <a:srgbClr val="FF0000"/>
                </a:solidFill>
              </a:rPr>
              <a:t>Progress</a:t>
            </a:r>
            <a:r>
              <a:rPr lang="es-MX" sz="1200" b="1" dirty="0" smtClean="0">
                <a:solidFill>
                  <a:srgbClr val="FF0000"/>
                </a:solidFill>
              </a:rPr>
              <a:t> </a:t>
            </a:r>
            <a:r>
              <a:rPr lang="es-MX" sz="1200" b="1" dirty="0" err="1" smtClean="0">
                <a:solidFill>
                  <a:srgbClr val="FF0000"/>
                </a:solidFill>
              </a:rPr>
              <a:t>about</a:t>
            </a:r>
            <a:r>
              <a:rPr lang="es-MX" sz="1200" b="1" dirty="0" smtClean="0">
                <a:solidFill>
                  <a:srgbClr val="FF0000"/>
                </a:solidFill>
              </a:rPr>
              <a:t> </a:t>
            </a:r>
            <a:r>
              <a:rPr lang="es-MX" sz="1200" b="1" dirty="0" err="1" smtClean="0">
                <a:solidFill>
                  <a:srgbClr val="FF0000"/>
                </a:solidFill>
              </a:rPr>
              <a:t>four</a:t>
            </a:r>
            <a:r>
              <a:rPr lang="es-MX" sz="1200" b="1" dirty="0" smtClean="0">
                <a:solidFill>
                  <a:srgbClr val="FF0000"/>
                </a:solidFill>
              </a:rPr>
              <a:t> </a:t>
            </a:r>
            <a:r>
              <a:rPr lang="es-MX" sz="1200" b="1" dirty="0" err="1" smtClean="0">
                <a:solidFill>
                  <a:srgbClr val="FF0000"/>
                </a:solidFill>
              </a:rPr>
              <a:t>orders</a:t>
            </a:r>
            <a:r>
              <a:rPr lang="es-MX" sz="1200" b="1" dirty="0" smtClean="0">
                <a:solidFill>
                  <a:srgbClr val="FF0000"/>
                </a:solidFill>
              </a:rPr>
              <a:t> of magnitud per </a:t>
            </a:r>
            <a:r>
              <a:rPr lang="es-MX" sz="1200" b="1" dirty="0" err="1" smtClean="0">
                <a:solidFill>
                  <a:srgbClr val="FF0000"/>
                </a:solidFill>
              </a:rPr>
              <a:t>decade</a:t>
            </a:r>
            <a:r>
              <a:rPr lang="es-MX" sz="1200" b="1" dirty="0" smtClean="0">
                <a:solidFill>
                  <a:srgbClr val="FF0000"/>
                </a:solidFill>
              </a:rPr>
              <a:t> !!</a:t>
            </a:r>
            <a:endParaRPr lang="es-MX" sz="1200" b="1" dirty="0">
              <a:solidFill>
                <a:srgbClr val="FF0000"/>
              </a:solidFill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flipH="1">
            <a:off x="7884368" y="4077072"/>
            <a:ext cx="360040" cy="86409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46418" y="692696"/>
            <a:ext cx="76328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Resolutions of the CGPM: 13th </a:t>
            </a:r>
            <a:r>
              <a:rPr lang="en-US" sz="2800" dirty="0" smtClean="0"/>
              <a:t>meeting</a:t>
            </a:r>
          </a:p>
          <a:p>
            <a:pPr algn="ctr"/>
            <a:r>
              <a:rPr lang="en-US" dirty="0" smtClean="0"/>
              <a:t>(10-16 </a:t>
            </a:r>
            <a:r>
              <a:rPr lang="en-US" dirty="0"/>
              <a:t>October 1967)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907" t="15407" r="33057" b="39771"/>
          <a:stretch/>
        </p:blipFill>
        <p:spPr>
          <a:xfrm>
            <a:off x="1043608" y="1772816"/>
            <a:ext cx="6985028" cy="36642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9672" y="404664"/>
            <a:ext cx="607223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MX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base </a:t>
            </a:r>
            <a:r>
              <a:rPr lang="es-MX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units</a:t>
            </a:r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es-MX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International </a:t>
            </a:r>
            <a:r>
              <a:rPr lang="es-MX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</a:t>
            </a:r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of </a:t>
            </a:r>
            <a:r>
              <a:rPr lang="es-MX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131" y="1708050"/>
            <a:ext cx="4773141" cy="388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13923" y="188640"/>
            <a:ext cx="8293296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/>
              <a:t>Cs-133 Atomic </a:t>
            </a:r>
            <a:r>
              <a:rPr lang="de-DE" sz="2800" b="1" dirty="0"/>
              <a:t>C</a:t>
            </a:r>
            <a:r>
              <a:rPr lang="de-DE" sz="2800" b="1" dirty="0" smtClean="0"/>
              <a:t>locks</a:t>
            </a:r>
            <a:endParaRPr lang="de-DE" sz="2400" b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475656" y="1388675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second is the duration of 9 192 631 770 periods of the radiation corresponding to the transition between the two hyperfine levels of the ground state of the Cesium 133 atom.</a:t>
            </a:r>
          </a:p>
          <a:p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359497"/>
            <a:ext cx="5333206" cy="372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7744966" y="4092391"/>
            <a:ext cx="116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Hiperfine</a:t>
            </a:r>
            <a:r>
              <a:rPr lang="es-MX" dirty="0" smtClean="0"/>
              <a:t> </a:t>
            </a:r>
            <a:r>
              <a:rPr lang="es-MX" dirty="0" err="1" smtClean="0"/>
              <a:t>structure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2987824" y="539470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err="1" smtClean="0"/>
              <a:t>Ground</a:t>
            </a:r>
            <a:r>
              <a:rPr lang="es-MX" sz="1600" dirty="0" smtClean="0"/>
              <a:t> </a:t>
            </a:r>
            <a:r>
              <a:rPr lang="es-MX" sz="1600" dirty="0" err="1" smtClean="0"/>
              <a:t>state</a:t>
            </a:r>
            <a:endParaRPr lang="es-MX" sz="1600" dirty="0"/>
          </a:p>
        </p:txBody>
      </p:sp>
      <p:cxnSp>
        <p:nvCxnSpPr>
          <p:cNvPr id="11" name="10 Conector recto de flecha"/>
          <p:cNvCxnSpPr>
            <a:stCxn id="8" idx="1"/>
          </p:cNvCxnSpPr>
          <p:nvPr/>
        </p:nvCxnSpPr>
        <p:spPr>
          <a:xfrm flipH="1" flipV="1">
            <a:off x="7308304" y="4221088"/>
            <a:ext cx="436662" cy="194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8" idx="1"/>
          </p:cNvCxnSpPr>
          <p:nvPr/>
        </p:nvCxnSpPr>
        <p:spPr>
          <a:xfrm flipH="1">
            <a:off x="7308304" y="4415557"/>
            <a:ext cx="436662" cy="3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00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CuadroTexto"/>
          <p:cNvSpPr txBox="1"/>
          <p:nvPr/>
        </p:nvSpPr>
        <p:spPr>
          <a:xfrm>
            <a:off x="1979712" y="3212976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 smtClean="0"/>
              <a:t>What</a:t>
            </a:r>
            <a:r>
              <a:rPr lang="es-MX" sz="3200" b="1" dirty="0" smtClean="0"/>
              <a:t> </a:t>
            </a:r>
            <a:r>
              <a:rPr lang="es-MX" sz="3200" b="1" dirty="0" err="1" smtClean="0"/>
              <a:t>is</a:t>
            </a:r>
            <a:r>
              <a:rPr lang="es-MX" sz="3200" b="1" dirty="0" smtClean="0"/>
              <a:t> </a:t>
            </a:r>
            <a:r>
              <a:rPr lang="es-MX" sz="3200" b="1" dirty="0" err="1" smtClean="0"/>
              <a:t>an</a:t>
            </a:r>
            <a:r>
              <a:rPr lang="es-MX" sz="3200" b="1" dirty="0" smtClean="0"/>
              <a:t> </a:t>
            </a:r>
            <a:r>
              <a:rPr lang="es-MX" sz="3200" b="1" dirty="0" err="1" smtClean="0"/>
              <a:t>atomic</a:t>
            </a:r>
            <a:r>
              <a:rPr lang="es-MX" sz="3200" b="1" dirty="0" smtClean="0"/>
              <a:t> </a:t>
            </a:r>
            <a:r>
              <a:rPr lang="es-MX" sz="3200" b="1" dirty="0" err="1" smtClean="0"/>
              <a:t>clock</a:t>
            </a:r>
            <a:r>
              <a:rPr lang="es-MX" sz="3200" b="1" dirty="0" smtClean="0"/>
              <a:t>?</a:t>
            </a:r>
            <a:endParaRPr lang="es-MX" sz="3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38189" y="44624"/>
            <a:ext cx="74168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latin typeface="Comic Sans MS" pitchFamily="66" charset="0"/>
              </a:rPr>
              <a:t>Disciplined</a:t>
            </a:r>
            <a:r>
              <a:rPr lang="es-ES_tradnl" sz="2800" b="1" dirty="0" smtClean="0">
                <a:latin typeface="Comic Sans MS" pitchFamily="66" charset="0"/>
              </a:rPr>
              <a:t> </a:t>
            </a:r>
            <a:r>
              <a:rPr lang="es-ES_tradnl" sz="2800" b="1" dirty="0" err="1" smtClean="0">
                <a:latin typeface="Comic Sans MS" pitchFamily="66" charset="0"/>
              </a:rPr>
              <a:t>oscillators</a:t>
            </a:r>
            <a:endParaRPr lang="es-ES_tradnl" sz="2800" b="1" dirty="0" smtClean="0">
              <a:latin typeface="Comic Sans MS" pitchFamily="66" charset="0"/>
            </a:endParaRPr>
          </a:p>
          <a:p>
            <a:pPr algn="ctr"/>
            <a:r>
              <a:rPr lang="es-ES_tradnl" b="1" dirty="0" err="1" smtClean="0">
                <a:latin typeface="Comic Sans MS" pitchFamily="66" charset="0"/>
              </a:rPr>
              <a:t>The</a:t>
            </a:r>
            <a:r>
              <a:rPr lang="es-ES_tradnl" b="1" dirty="0" smtClean="0">
                <a:latin typeface="Comic Sans MS" pitchFamily="66" charset="0"/>
              </a:rPr>
              <a:t> </a:t>
            </a:r>
            <a:r>
              <a:rPr lang="es-ES_tradnl" b="1" dirty="0" err="1" smtClean="0">
                <a:latin typeface="Comic Sans MS" pitchFamily="66" charset="0"/>
              </a:rPr>
              <a:t>basic</a:t>
            </a:r>
            <a:r>
              <a:rPr lang="es-ES_tradnl" b="1" dirty="0" smtClean="0">
                <a:latin typeface="Comic Sans MS" pitchFamily="66" charset="0"/>
              </a:rPr>
              <a:t> concept of </a:t>
            </a:r>
            <a:r>
              <a:rPr lang="es-ES_tradnl" b="1" dirty="0" err="1" smtClean="0">
                <a:latin typeface="Comic Sans MS" pitchFamily="66" charset="0"/>
              </a:rPr>
              <a:t>an</a:t>
            </a:r>
            <a:r>
              <a:rPr lang="es-ES_tradnl" b="1" dirty="0" smtClean="0">
                <a:latin typeface="Comic Sans MS" pitchFamily="66" charset="0"/>
              </a:rPr>
              <a:t> </a:t>
            </a:r>
            <a:r>
              <a:rPr lang="es-ES_tradnl" b="1" dirty="0" err="1" smtClean="0">
                <a:latin typeface="Comic Sans MS" pitchFamily="66" charset="0"/>
              </a:rPr>
              <a:t>atomic</a:t>
            </a:r>
            <a:r>
              <a:rPr lang="es-ES_tradnl" b="1" dirty="0" smtClean="0">
                <a:latin typeface="Comic Sans MS" pitchFamily="66" charset="0"/>
              </a:rPr>
              <a:t>/</a:t>
            </a:r>
            <a:r>
              <a:rPr lang="es-ES_tradnl" b="1" dirty="0" err="1" smtClean="0">
                <a:latin typeface="Comic Sans MS" pitchFamily="66" charset="0"/>
              </a:rPr>
              <a:t>optical</a:t>
            </a:r>
            <a:r>
              <a:rPr lang="es-ES_tradnl" b="1" dirty="0" smtClean="0">
                <a:latin typeface="Comic Sans MS" pitchFamily="66" charset="0"/>
              </a:rPr>
              <a:t> </a:t>
            </a:r>
            <a:r>
              <a:rPr lang="es-ES_tradnl" b="1" dirty="0" err="1" smtClean="0">
                <a:latin typeface="Comic Sans MS" pitchFamily="66" charset="0"/>
              </a:rPr>
              <a:t>clock</a:t>
            </a:r>
            <a:r>
              <a:rPr lang="es-ES_tradnl" b="1" dirty="0" smtClean="0">
                <a:latin typeface="Comic Sans MS" pitchFamily="66" charset="0"/>
              </a:rPr>
              <a:t> </a:t>
            </a:r>
            <a:endParaRPr lang="es-MX" b="1" dirty="0">
              <a:latin typeface="Comic Sans MS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1988840"/>
            <a:ext cx="571182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932613" y="4452640"/>
            <a:ext cx="303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_tradnl">
                <a:latin typeface="Symbol" pitchFamily="18" charset="2"/>
              </a:rPr>
              <a:t>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57132" y="4499233"/>
            <a:ext cx="4203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_tradnl" dirty="0" smtClean="0">
                <a:latin typeface="Symbol" pitchFamily="18" charset="2"/>
              </a:rPr>
              <a:t>n</a:t>
            </a:r>
            <a:r>
              <a:rPr lang="es-ES_tradnl" baseline="-25000" dirty="0" smtClean="0">
                <a:latin typeface="Symbol" pitchFamily="18" charset="2"/>
              </a:rPr>
              <a:t>0 </a:t>
            </a:r>
            <a:endParaRPr lang="es-ES_tradnl" baseline="30000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270500" y="2658765"/>
            <a:ext cx="525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>
                <a:latin typeface="Symbol" pitchFamily="18" charset="2"/>
              </a:rPr>
              <a:t>dn</a:t>
            </a:r>
            <a:r>
              <a:rPr lang="es-ES_tradnl" baseline="-25000"/>
              <a:t>A</a:t>
            </a:r>
            <a:endParaRPr lang="es-ES" baseline="-25000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3635375" y="309056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5076825" y="309056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339975" y="2298403"/>
            <a:ext cx="1079500" cy="2527300"/>
            <a:chOff x="1474" y="1616"/>
            <a:chExt cx="680" cy="1592"/>
          </a:xfrm>
        </p:grpSpPr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1610" y="1616"/>
              <a:ext cx="499" cy="1452"/>
              <a:chOff x="431" y="1298"/>
              <a:chExt cx="499" cy="1452"/>
            </a:xfrm>
          </p:grpSpPr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521" y="1298"/>
                <a:ext cx="317" cy="1406"/>
              </a:xfrm>
              <a:custGeom>
                <a:avLst/>
                <a:gdLst/>
                <a:ahLst/>
                <a:cxnLst>
                  <a:cxn ang="0">
                    <a:pos x="0" y="961"/>
                  </a:cxn>
                  <a:cxn ang="0">
                    <a:pos x="363" y="780"/>
                  </a:cxn>
                  <a:cxn ang="0">
                    <a:pos x="590" y="8"/>
                  </a:cxn>
                  <a:cxn ang="0">
                    <a:pos x="726" y="734"/>
                  </a:cxn>
                  <a:cxn ang="0">
                    <a:pos x="998" y="961"/>
                  </a:cxn>
                </a:cxnLst>
                <a:rect l="0" t="0" r="r" b="b"/>
                <a:pathLst>
                  <a:path w="998" h="961">
                    <a:moveTo>
                      <a:pt x="0" y="961"/>
                    </a:moveTo>
                    <a:cubicBezTo>
                      <a:pt x="132" y="950"/>
                      <a:pt x="265" y="939"/>
                      <a:pt x="363" y="780"/>
                    </a:cubicBezTo>
                    <a:cubicBezTo>
                      <a:pt x="461" y="621"/>
                      <a:pt x="530" y="16"/>
                      <a:pt x="590" y="8"/>
                    </a:cubicBezTo>
                    <a:cubicBezTo>
                      <a:pt x="650" y="0"/>
                      <a:pt x="658" y="575"/>
                      <a:pt x="726" y="734"/>
                    </a:cubicBezTo>
                    <a:cubicBezTo>
                      <a:pt x="794" y="893"/>
                      <a:pt x="896" y="927"/>
                      <a:pt x="998" y="96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" name="Rectangle 11"/>
              <p:cNvSpPr>
                <a:spLocks noChangeArrowheads="1"/>
              </p:cNvSpPr>
              <p:nvPr/>
            </p:nvSpPr>
            <p:spPr bwMode="auto">
              <a:xfrm>
                <a:off x="431" y="2704"/>
                <a:ext cx="499" cy="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1474" y="1661"/>
              <a:ext cx="680" cy="1547"/>
              <a:chOff x="1474" y="1842"/>
              <a:chExt cx="680" cy="1547"/>
            </a:xfrm>
          </p:grpSpPr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1474" y="2024"/>
                <a:ext cx="680" cy="272"/>
                <a:chOff x="1474" y="2024"/>
                <a:chExt cx="680" cy="272"/>
              </a:xfrm>
            </p:grpSpPr>
            <p:sp>
              <p:nvSpPr>
                <p:cNvPr id="1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474" y="2024"/>
                  <a:ext cx="32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_tradnl" dirty="0" err="1">
                      <a:latin typeface="Symbol" pitchFamily="18" charset="2"/>
                    </a:rPr>
                    <a:t>dn</a:t>
                  </a:r>
                  <a:r>
                    <a:rPr lang="es-ES_tradnl" baseline="-25000" dirty="0" err="1"/>
                    <a:t>L</a:t>
                  </a:r>
                  <a:endParaRPr lang="es-ES" baseline="-25000" dirty="0"/>
                </a:p>
              </p:txBody>
            </p:sp>
            <p:sp>
              <p:nvSpPr>
                <p:cNvPr id="19" name="Line 22"/>
                <p:cNvSpPr>
                  <a:spLocks noChangeShapeType="1"/>
                </p:cNvSpPr>
                <p:nvPr/>
              </p:nvSpPr>
              <p:spPr bwMode="auto">
                <a:xfrm>
                  <a:off x="1610" y="229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20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927" y="229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15" name="Group 24"/>
              <p:cNvGrpSpPr>
                <a:grpSpLocks/>
              </p:cNvGrpSpPr>
              <p:nvPr/>
            </p:nvGrpSpPr>
            <p:grpSpPr bwMode="auto">
              <a:xfrm>
                <a:off x="1768" y="1842"/>
                <a:ext cx="250" cy="1547"/>
                <a:chOff x="1768" y="1842"/>
                <a:chExt cx="250" cy="1547"/>
              </a:xfrm>
            </p:grpSpPr>
            <p:sp>
              <p:nvSpPr>
                <p:cNvPr id="16" name="Line 25"/>
                <p:cNvSpPr>
                  <a:spLocks noChangeShapeType="1"/>
                </p:cNvSpPr>
                <p:nvPr/>
              </p:nvSpPr>
              <p:spPr bwMode="auto">
                <a:xfrm>
                  <a:off x="1882" y="1842"/>
                  <a:ext cx="0" cy="13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1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768" y="3158"/>
                  <a:ext cx="25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s-ES_tradnl" dirty="0" err="1">
                      <a:latin typeface="Symbol" pitchFamily="18" charset="2"/>
                    </a:rPr>
                    <a:t>n</a:t>
                  </a:r>
                  <a:r>
                    <a:rPr lang="es-ES_tradnl" baseline="-25000" dirty="0" err="1"/>
                    <a:t>L</a:t>
                  </a:r>
                  <a:endParaRPr lang="es-ES_tradnl" dirty="0"/>
                </a:p>
              </p:txBody>
            </p:sp>
          </p:grpSp>
        </p:grpSp>
      </p:grpSp>
      <p:grpSp>
        <p:nvGrpSpPr>
          <p:cNvPr id="23" name="Group 32"/>
          <p:cNvGrpSpPr>
            <a:grpSpLocks/>
          </p:cNvGrpSpPr>
          <p:nvPr/>
        </p:nvGrpSpPr>
        <p:grpSpPr bwMode="auto">
          <a:xfrm>
            <a:off x="3911600" y="2276178"/>
            <a:ext cx="1079500" cy="2527300"/>
            <a:chOff x="1474" y="1616"/>
            <a:chExt cx="680" cy="1592"/>
          </a:xfrm>
        </p:grpSpPr>
        <p:grpSp>
          <p:nvGrpSpPr>
            <p:cNvPr id="24" name="Group 33"/>
            <p:cNvGrpSpPr>
              <a:grpSpLocks/>
            </p:cNvGrpSpPr>
            <p:nvPr/>
          </p:nvGrpSpPr>
          <p:grpSpPr bwMode="auto">
            <a:xfrm>
              <a:off x="1610" y="1616"/>
              <a:ext cx="499" cy="1452"/>
              <a:chOff x="431" y="1298"/>
              <a:chExt cx="499" cy="1452"/>
            </a:xfrm>
          </p:grpSpPr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521" y="1298"/>
                <a:ext cx="317" cy="1406"/>
              </a:xfrm>
              <a:custGeom>
                <a:avLst/>
                <a:gdLst/>
                <a:ahLst/>
                <a:cxnLst>
                  <a:cxn ang="0">
                    <a:pos x="0" y="961"/>
                  </a:cxn>
                  <a:cxn ang="0">
                    <a:pos x="363" y="780"/>
                  </a:cxn>
                  <a:cxn ang="0">
                    <a:pos x="590" y="8"/>
                  </a:cxn>
                  <a:cxn ang="0">
                    <a:pos x="726" y="734"/>
                  </a:cxn>
                  <a:cxn ang="0">
                    <a:pos x="998" y="961"/>
                  </a:cxn>
                </a:cxnLst>
                <a:rect l="0" t="0" r="r" b="b"/>
                <a:pathLst>
                  <a:path w="998" h="961">
                    <a:moveTo>
                      <a:pt x="0" y="961"/>
                    </a:moveTo>
                    <a:cubicBezTo>
                      <a:pt x="132" y="950"/>
                      <a:pt x="265" y="939"/>
                      <a:pt x="363" y="780"/>
                    </a:cubicBezTo>
                    <a:cubicBezTo>
                      <a:pt x="461" y="621"/>
                      <a:pt x="530" y="16"/>
                      <a:pt x="590" y="8"/>
                    </a:cubicBezTo>
                    <a:cubicBezTo>
                      <a:pt x="650" y="0"/>
                      <a:pt x="658" y="575"/>
                      <a:pt x="726" y="734"/>
                    </a:cubicBezTo>
                    <a:cubicBezTo>
                      <a:pt x="794" y="893"/>
                      <a:pt x="896" y="927"/>
                      <a:pt x="998" y="96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" name="Rectangle 35"/>
              <p:cNvSpPr>
                <a:spLocks noChangeArrowheads="1"/>
              </p:cNvSpPr>
              <p:nvPr/>
            </p:nvSpPr>
            <p:spPr bwMode="auto">
              <a:xfrm>
                <a:off x="431" y="2704"/>
                <a:ext cx="499" cy="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grpSp>
          <p:nvGrpSpPr>
            <p:cNvPr id="25" name="Group 36"/>
            <p:cNvGrpSpPr>
              <a:grpSpLocks/>
            </p:cNvGrpSpPr>
            <p:nvPr/>
          </p:nvGrpSpPr>
          <p:grpSpPr bwMode="auto">
            <a:xfrm>
              <a:off x="1474" y="1661"/>
              <a:ext cx="680" cy="1547"/>
              <a:chOff x="1474" y="1842"/>
              <a:chExt cx="680" cy="1547"/>
            </a:xfrm>
          </p:grpSpPr>
          <p:grpSp>
            <p:nvGrpSpPr>
              <p:cNvPr id="26" name="Group 37"/>
              <p:cNvGrpSpPr>
                <a:grpSpLocks/>
              </p:cNvGrpSpPr>
              <p:nvPr/>
            </p:nvGrpSpPr>
            <p:grpSpPr bwMode="auto">
              <a:xfrm>
                <a:off x="1474" y="2024"/>
                <a:ext cx="680" cy="272"/>
                <a:chOff x="1474" y="2024"/>
                <a:chExt cx="680" cy="272"/>
              </a:xfrm>
            </p:grpSpPr>
            <p:sp>
              <p:nvSpPr>
                <p:cNvPr id="3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474" y="2024"/>
                  <a:ext cx="32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_tradnl">
                      <a:latin typeface="Symbol" pitchFamily="18" charset="2"/>
                    </a:rPr>
                    <a:t>dn</a:t>
                  </a:r>
                  <a:r>
                    <a:rPr lang="es-ES_tradnl" baseline="-25000"/>
                    <a:t>L</a:t>
                  </a:r>
                  <a:endParaRPr lang="es-ES" baseline="-25000"/>
                </a:p>
              </p:txBody>
            </p:sp>
            <p:sp>
              <p:nvSpPr>
                <p:cNvPr id="31" name="Line 39"/>
                <p:cNvSpPr>
                  <a:spLocks noChangeShapeType="1"/>
                </p:cNvSpPr>
                <p:nvPr/>
              </p:nvSpPr>
              <p:spPr bwMode="auto">
                <a:xfrm>
                  <a:off x="1610" y="229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3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927" y="229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1768" y="1842"/>
                <a:ext cx="250" cy="1547"/>
                <a:chOff x="1768" y="1842"/>
                <a:chExt cx="250" cy="1547"/>
              </a:xfrm>
            </p:grpSpPr>
            <p:sp>
              <p:nvSpPr>
                <p:cNvPr id="28" name="Line 42"/>
                <p:cNvSpPr>
                  <a:spLocks noChangeShapeType="1"/>
                </p:cNvSpPr>
                <p:nvPr/>
              </p:nvSpPr>
              <p:spPr bwMode="auto">
                <a:xfrm>
                  <a:off x="1882" y="1842"/>
                  <a:ext cx="0" cy="13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2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768" y="3158"/>
                  <a:ext cx="25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s-ES_tradnl" dirty="0" err="1">
                      <a:latin typeface="Symbol" pitchFamily="18" charset="2"/>
                    </a:rPr>
                    <a:t>n</a:t>
                  </a:r>
                  <a:r>
                    <a:rPr lang="es-ES_tradnl" baseline="-25000" dirty="0" err="1"/>
                    <a:t>L</a:t>
                  </a:r>
                  <a:endParaRPr lang="es-ES_tradnl" dirty="0"/>
                </a:p>
              </p:txBody>
            </p:sp>
          </p:grpSp>
        </p:grpSp>
      </p:grp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4102101" y="4868565"/>
            <a:ext cx="8890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_tradnl" dirty="0" err="1">
                <a:latin typeface="Symbol" pitchFamily="18" charset="2"/>
              </a:rPr>
              <a:t>n</a:t>
            </a:r>
            <a:r>
              <a:rPr lang="es-ES_tradnl" baseline="-25000" dirty="0" err="1"/>
              <a:t>L</a:t>
            </a:r>
            <a:r>
              <a:rPr lang="es-ES_tradnl" dirty="0"/>
              <a:t>  </a:t>
            </a:r>
            <a:r>
              <a:rPr lang="es-ES_tradnl" dirty="0">
                <a:latin typeface="Symbol" pitchFamily="18" charset="2"/>
              </a:rPr>
              <a:t>» n</a:t>
            </a:r>
            <a:r>
              <a:rPr lang="es-ES_tradnl" baseline="-25000" dirty="0">
                <a:latin typeface="Symbol" pitchFamily="18" charset="2"/>
              </a:rPr>
              <a:t>0</a:t>
            </a:r>
          </a:p>
        </p:txBody>
      </p:sp>
      <p:cxnSp>
        <p:nvCxnSpPr>
          <p:cNvPr id="37" name="36 Conector recto"/>
          <p:cNvCxnSpPr/>
          <p:nvPr/>
        </p:nvCxnSpPr>
        <p:spPr>
          <a:xfrm>
            <a:off x="527049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6185E-6 L 0.40556 0.0016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0.00781 -4.44444E-6 " pathEditMode="relative" ptsTypes="AA">
                                      <p:cBhvr>
                                        <p:cTn id="4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 animBg="1"/>
      <p:bldP spid="10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095578"/>
              </p:ext>
            </p:extLst>
          </p:nvPr>
        </p:nvGraphicFramePr>
        <p:xfrm>
          <a:off x="3445442" y="4485178"/>
          <a:ext cx="229552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2" name="Ecuación" r:id="rId3" imgW="1130300" imgH="457200" progId="Equation.3">
                  <p:embed/>
                </p:oleObj>
              </mc:Choice>
              <mc:Fallback>
                <p:oleObj name="Ecuación" r:id="rId3" imgW="1130300" imgH="457200" progId="Equation.3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5442" y="4485178"/>
                        <a:ext cx="2295525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214291"/>
            <a:ext cx="91440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/>
              <a:t>Frequency Stability             of an Atomic Clock</a:t>
            </a:r>
            <a:r>
              <a:rPr lang="de-DE" sz="2400" b="1" dirty="0" smtClean="0"/>
              <a:t> </a:t>
            </a:r>
            <a:endParaRPr lang="de-DE" sz="2400" b="1" dirty="0"/>
          </a:p>
        </p:txBody>
      </p:sp>
      <p:grpSp>
        <p:nvGrpSpPr>
          <p:cNvPr id="32" name="31 Grupo"/>
          <p:cNvGrpSpPr/>
          <p:nvPr/>
        </p:nvGrpSpPr>
        <p:grpSpPr>
          <a:xfrm>
            <a:off x="2782960" y="1543458"/>
            <a:ext cx="3422650" cy="2758801"/>
            <a:chOff x="2782960" y="1543458"/>
            <a:chExt cx="3422650" cy="2758801"/>
          </a:xfrm>
        </p:grpSpPr>
        <p:graphicFrame>
          <p:nvGraphicFramePr>
            <p:cNvPr id="21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3368471"/>
                </p:ext>
              </p:extLst>
            </p:nvPr>
          </p:nvGraphicFramePr>
          <p:xfrm>
            <a:off x="2782960" y="1543458"/>
            <a:ext cx="3422650" cy="2524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23" name="SPW 6.0 Graph" r:id="rId5" imgW="6539789" imgH="4823460" progId="">
                    <p:embed/>
                  </p:oleObj>
                </mc:Choice>
                <mc:Fallback>
                  <p:oleObj name="SPW 6.0 Graph" r:id="rId5" imgW="6539789" imgH="4823460" progId="">
                    <p:embed/>
                    <p:pic>
                      <p:nvPicPr>
                        <p:cNvPr id="0" name="Picture 2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2960" y="1543458"/>
                          <a:ext cx="3422650" cy="2524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4251397" y="3905384"/>
              <a:ext cx="547688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sz="2000" dirty="0"/>
                <a:t> </a:t>
              </a:r>
              <a:r>
                <a:rPr lang="de-DE" sz="2000" dirty="0">
                  <a:latin typeface="Symbol" pitchFamily="18" charset="2"/>
                </a:rPr>
                <a:t>n</a:t>
              </a:r>
              <a:r>
                <a:rPr lang="de-DE" sz="2000" baseline="-25000" dirty="0"/>
                <a:t>o</a:t>
              </a:r>
              <a:r>
                <a:rPr lang="de-DE" sz="2000" dirty="0"/>
                <a:t> </a:t>
              </a: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4937508" y="2716378"/>
              <a:ext cx="471488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de-DE" sz="2000" dirty="0">
                  <a:latin typeface="Symbol" pitchFamily="18" charset="2"/>
                </a:rPr>
                <a:t>Dn</a:t>
              </a:r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4218356" y="2922575"/>
              <a:ext cx="7496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s-MX"/>
            </a:p>
          </p:txBody>
        </p:sp>
        <p:cxnSp>
          <p:nvCxnSpPr>
            <p:cNvPr id="28" name="27 Conector recto"/>
            <p:cNvCxnSpPr/>
            <p:nvPr/>
          </p:nvCxnSpPr>
          <p:spPr>
            <a:xfrm>
              <a:off x="4572000" y="1924248"/>
              <a:ext cx="0" cy="1981136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9" name="2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222259"/>
              </p:ext>
            </p:extLst>
          </p:nvPr>
        </p:nvGraphicFramePr>
        <p:xfrm>
          <a:off x="4218356" y="223866"/>
          <a:ext cx="853674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4" name="Ecuación" r:id="rId7" imgW="393529" imgH="241195" progId="Equation.3">
                  <p:embed/>
                </p:oleObj>
              </mc:Choice>
              <mc:Fallback>
                <p:oleObj name="Ecuación" r:id="rId7" imgW="393529" imgH="241195" progId="Equation.3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8356" y="223866"/>
                        <a:ext cx="853674" cy="523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30 Conector recto"/>
          <p:cNvCxnSpPr/>
          <p:nvPr/>
        </p:nvCxnSpPr>
        <p:spPr>
          <a:xfrm>
            <a:off x="527049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2471265" y="6093296"/>
            <a:ext cx="238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Allan </a:t>
            </a:r>
            <a:r>
              <a:rPr lang="es-MX" dirty="0" err="1" smtClean="0"/>
              <a:t>Deviation</a:t>
            </a:r>
            <a:r>
              <a:rPr lang="es-MX" dirty="0" smtClean="0"/>
              <a:t> </a:t>
            </a:r>
            <a:endParaRPr lang="es-MX" dirty="0"/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3635896" y="5229200"/>
            <a:ext cx="0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39272" y="23222"/>
            <a:ext cx="8293296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accent5">
                    <a:lumMod val="75000"/>
                  </a:schemeClr>
                </a:solidFill>
              </a:rPr>
              <a:t>Strategies to develop better atomic clocks</a:t>
            </a:r>
            <a:endParaRPr lang="de-DE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557227"/>
              </p:ext>
            </p:extLst>
          </p:nvPr>
        </p:nvGraphicFramePr>
        <p:xfrm>
          <a:off x="1749177" y="4367213"/>
          <a:ext cx="8636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97" name="Ecuación" r:id="rId3" imgW="571252" imgH="241195" progId="Equation.3">
                  <p:embed/>
                </p:oleObj>
              </mc:Choice>
              <mc:Fallback>
                <p:oleObj name="Ecuación" r:id="rId3" imgW="571252" imgH="241195" progId="Equation.3">
                  <p:embed/>
                  <p:pic>
                    <p:nvPicPr>
                      <p:cNvPr id="0" name="Picture 5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177" y="4367213"/>
                        <a:ext cx="86360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339315"/>
              </p:ext>
            </p:extLst>
          </p:nvPr>
        </p:nvGraphicFramePr>
        <p:xfrm>
          <a:off x="1763688" y="4938713"/>
          <a:ext cx="892175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98" name="Ecuación" r:id="rId5" imgW="444307" imgH="139639" progId="Equation.3">
                  <p:embed/>
                </p:oleObj>
              </mc:Choice>
              <mc:Fallback>
                <p:oleObj name="Ecuación" r:id="rId5" imgW="444307" imgH="139639" progId="Equation.3">
                  <p:embed/>
                  <p:pic>
                    <p:nvPicPr>
                      <p:cNvPr id="0" name="Picture 5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4938713"/>
                        <a:ext cx="892175" cy="32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934057"/>
              </p:ext>
            </p:extLst>
          </p:nvPr>
        </p:nvGraphicFramePr>
        <p:xfrm>
          <a:off x="1547664" y="3143248"/>
          <a:ext cx="1143008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99" name="Ecuación" r:id="rId7" imgW="622030" imgH="431613" progId="Equation.3">
                  <p:embed/>
                </p:oleObj>
              </mc:Choice>
              <mc:Fallback>
                <p:oleObj name="Ecuación" r:id="rId7" imgW="622030" imgH="431613" progId="Equation.3">
                  <p:embed/>
                  <p:pic>
                    <p:nvPicPr>
                      <p:cNvPr id="0" name="Picture 5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3143248"/>
                        <a:ext cx="1143008" cy="998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26586"/>
              </p:ext>
            </p:extLst>
          </p:nvPr>
        </p:nvGraphicFramePr>
        <p:xfrm>
          <a:off x="1619672" y="3573470"/>
          <a:ext cx="1111251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00" name="Ecuación" r:id="rId9" imgW="596900" imgH="431800" progId="Equation.3">
                  <p:embed/>
                </p:oleObj>
              </mc:Choice>
              <mc:Fallback>
                <p:oleObj name="Ecuación" r:id="rId9" imgW="596900" imgH="431800" progId="Equation.3">
                  <p:embed/>
                  <p:pic>
                    <p:nvPicPr>
                      <p:cNvPr id="0" name="Picture 5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3573470"/>
                        <a:ext cx="1111251" cy="998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834688" y="3429000"/>
            <a:ext cx="540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Cold</a:t>
            </a:r>
            <a:r>
              <a:rPr lang="es-MX" dirty="0" smtClean="0"/>
              <a:t> </a:t>
            </a:r>
            <a:r>
              <a:rPr lang="es-MX" dirty="0" err="1" smtClean="0"/>
              <a:t>atoms</a:t>
            </a:r>
            <a:r>
              <a:rPr lang="es-MX" dirty="0" smtClean="0"/>
              <a:t>  and </a:t>
            </a:r>
            <a:r>
              <a:rPr lang="es-MX" dirty="0" err="1" smtClean="0"/>
              <a:t>very</a:t>
            </a:r>
            <a:r>
              <a:rPr lang="es-MX" dirty="0" smtClean="0"/>
              <a:t> </a:t>
            </a:r>
            <a:r>
              <a:rPr lang="es-MX" dirty="0" err="1" smtClean="0"/>
              <a:t>long</a:t>
            </a:r>
            <a:r>
              <a:rPr lang="es-MX" dirty="0" smtClean="0"/>
              <a:t> </a:t>
            </a:r>
            <a:r>
              <a:rPr lang="es-MX" dirty="0" err="1" smtClean="0"/>
              <a:t>lifetime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excited</a:t>
            </a:r>
            <a:r>
              <a:rPr lang="es-MX" dirty="0" smtClean="0"/>
              <a:t> </a:t>
            </a:r>
            <a:r>
              <a:rPr lang="es-MX" dirty="0" err="1" smtClean="0"/>
              <a:t>states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2834688" y="384548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Optical</a:t>
            </a:r>
            <a:r>
              <a:rPr lang="es-MX" dirty="0" smtClean="0"/>
              <a:t> </a:t>
            </a:r>
            <a:r>
              <a:rPr lang="es-MX" dirty="0" err="1" smtClean="0"/>
              <a:t>Frequencies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834688" y="4416990"/>
            <a:ext cx="339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Large</a:t>
            </a:r>
            <a:r>
              <a:rPr lang="es-MX" dirty="0" smtClean="0"/>
              <a:t> </a:t>
            </a:r>
            <a:r>
              <a:rPr lang="es-MX" dirty="0" err="1" smtClean="0"/>
              <a:t>amount</a:t>
            </a:r>
            <a:r>
              <a:rPr lang="es-MX" dirty="0" smtClean="0"/>
              <a:t> of </a:t>
            </a:r>
            <a:r>
              <a:rPr lang="es-MX" dirty="0" err="1" smtClean="0"/>
              <a:t>atoms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834688" y="491705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Large</a:t>
            </a:r>
            <a:r>
              <a:rPr lang="es-MX" dirty="0" smtClean="0"/>
              <a:t> </a:t>
            </a:r>
            <a:r>
              <a:rPr lang="es-MX" dirty="0" err="1" smtClean="0"/>
              <a:t>averaging</a:t>
            </a:r>
            <a:r>
              <a:rPr lang="es-MX" dirty="0" smtClean="0"/>
              <a:t> times / </a:t>
            </a:r>
            <a:r>
              <a:rPr lang="es-MX" dirty="0" err="1" smtClean="0"/>
              <a:t>robust</a:t>
            </a:r>
            <a:r>
              <a:rPr lang="es-MX" dirty="0" smtClean="0"/>
              <a:t> </a:t>
            </a:r>
            <a:r>
              <a:rPr lang="es-MX" dirty="0" err="1" smtClean="0"/>
              <a:t>systems</a:t>
            </a:r>
            <a:r>
              <a:rPr lang="es-MX" dirty="0" smtClean="0"/>
              <a:t> </a:t>
            </a:r>
            <a:endParaRPr lang="es-MX" dirty="0"/>
          </a:p>
        </p:txBody>
      </p:sp>
      <p:graphicFrame>
        <p:nvGraphicFramePr>
          <p:cNvPr id="13" name="1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439952"/>
              </p:ext>
            </p:extLst>
          </p:nvPr>
        </p:nvGraphicFramePr>
        <p:xfrm>
          <a:off x="2578562" y="1772816"/>
          <a:ext cx="3662363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01" name="Ecuación" r:id="rId11" imgW="1803400" imgH="635000" progId="Equation.3">
                  <p:embed/>
                </p:oleObj>
              </mc:Choice>
              <mc:Fallback>
                <p:oleObj name="Ecuación" r:id="rId11" imgW="1803400" imgH="635000" progId="Equation.3">
                  <p:embed/>
                  <p:pic>
                    <p:nvPicPr>
                      <p:cNvPr id="0" name="Picture 5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562" y="1772816"/>
                        <a:ext cx="3662363" cy="128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1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586137"/>
              </p:ext>
            </p:extLst>
          </p:nvPr>
        </p:nvGraphicFramePr>
        <p:xfrm>
          <a:off x="2699792" y="404664"/>
          <a:ext cx="3384376" cy="480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02" name="Ecuación" r:id="rId13" imgW="1790700" imgH="254000" progId="Equation.3">
                  <p:embed/>
                </p:oleObj>
              </mc:Choice>
              <mc:Fallback>
                <p:oleObj name="Ecuación" r:id="rId13" imgW="1790700" imgH="254000" progId="Equation.3">
                  <p:embed/>
                  <p:pic>
                    <p:nvPicPr>
                      <p:cNvPr id="0" name="Picture 5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04664"/>
                        <a:ext cx="3384376" cy="4801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14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00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CuadroTexto"/>
          <p:cNvSpPr txBox="1"/>
          <p:nvPr/>
        </p:nvSpPr>
        <p:spPr>
          <a:xfrm>
            <a:off x="2051720" y="2852936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Nuclear </a:t>
            </a:r>
            <a:r>
              <a:rPr lang="es-MX" sz="3200" b="1" dirty="0" err="1" smtClean="0"/>
              <a:t>Magnetic</a:t>
            </a:r>
            <a:r>
              <a:rPr lang="es-MX" sz="3200" b="1" dirty="0" smtClean="0"/>
              <a:t> </a:t>
            </a:r>
            <a:r>
              <a:rPr lang="es-MX" sz="3200" b="1" dirty="0" err="1" smtClean="0"/>
              <a:t>Resonance</a:t>
            </a:r>
            <a:r>
              <a:rPr lang="es-MX" sz="3200" b="1" dirty="0" smtClean="0"/>
              <a:t> and </a:t>
            </a:r>
            <a:r>
              <a:rPr lang="es-MX" sz="3200" b="1" dirty="0" err="1" smtClean="0"/>
              <a:t>atomic</a:t>
            </a:r>
            <a:r>
              <a:rPr lang="es-MX" sz="3200" b="1" dirty="0" smtClean="0"/>
              <a:t> </a:t>
            </a:r>
            <a:r>
              <a:rPr lang="es-MX" sz="3200" b="1" dirty="0" err="1" smtClean="0"/>
              <a:t>clocks</a:t>
            </a:r>
            <a:endParaRPr lang="es-MX" sz="3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288298" y="22438"/>
            <a:ext cx="8496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800" b="1" dirty="0" smtClean="0">
                <a:latin typeface="+mn-lt"/>
              </a:rPr>
              <a:t>Spin </a:t>
            </a:r>
            <a:r>
              <a:rPr lang="es-MX" sz="2800" b="1" dirty="0" err="1" smtClean="0">
                <a:latin typeface="+mn-lt"/>
              </a:rPr>
              <a:t>invertion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by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the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action</a:t>
            </a:r>
            <a:r>
              <a:rPr lang="es-MX" sz="2800" b="1" dirty="0" smtClean="0">
                <a:latin typeface="+mn-lt"/>
              </a:rPr>
              <a:t> of a </a:t>
            </a:r>
            <a:r>
              <a:rPr lang="es-MX" sz="2800" b="1" dirty="0" err="1" smtClean="0">
                <a:latin typeface="+mn-lt"/>
              </a:rPr>
              <a:t>rotating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magnetic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field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dirty="0" err="1" smtClean="0"/>
              <a:t>Rabi´s</a:t>
            </a:r>
            <a:r>
              <a:rPr lang="es-MX" dirty="0" smtClean="0"/>
              <a:t> </a:t>
            </a:r>
            <a:r>
              <a:rPr lang="es-MX" dirty="0" err="1" smtClean="0"/>
              <a:t>Method</a:t>
            </a:r>
            <a:endParaRPr lang="es-ES" dirty="0"/>
          </a:p>
        </p:txBody>
      </p:sp>
      <p:sp>
        <p:nvSpPr>
          <p:cNvPr id="3080" name="Text Box 46"/>
          <p:cNvSpPr txBox="1">
            <a:spLocks noChangeArrowheads="1"/>
          </p:cNvSpPr>
          <p:nvPr/>
        </p:nvSpPr>
        <p:spPr bwMode="auto">
          <a:xfrm>
            <a:off x="4855518" y="1481142"/>
            <a:ext cx="60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/>
              <a:t>z</a:t>
            </a:r>
            <a:endParaRPr lang="es-ES" sz="2400"/>
          </a:p>
        </p:txBody>
      </p:sp>
      <p:sp>
        <p:nvSpPr>
          <p:cNvPr id="3112" name="Line 4"/>
          <p:cNvSpPr>
            <a:spLocks noChangeShapeType="1"/>
          </p:cNvSpPr>
          <p:nvPr/>
        </p:nvSpPr>
        <p:spPr bwMode="auto">
          <a:xfrm rot="1735743">
            <a:off x="4854825" y="2671280"/>
            <a:ext cx="0" cy="22764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113" name="Oval 5"/>
          <p:cNvSpPr>
            <a:spLocks noChangeArrowheads="1"/>
          </p:cNvSpPr>
          <p:nvPr/>
        </p:nvSpPr>
        <p:spPr bwMode="auto">
          <a:xfrm rot="1735743">
            <a:off x="4464535" y="3448654"/>
            <a:ext cx="750888" cy="752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109" name="Line 15"/>
          <p:cNvSpPr>
            <a:spLocks noChangeShapeType="1"/>
          </p:cNvSpPr>
          <p:nvPr/>
        </p:nvSpPr>
        <p:spPr bwMode="auto">
          <a:xfrm>
            <a:off x="4845994" y="2720980"/>
            <a:ext cx="0" cy="21574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3110" name="Group 16"/>
          <p:cNvGrpSpPr>
            <a:grpSpLocks/>
          </p:cNvGrpSpPr>
          <p:nvPr/>
        </p:nvGrpSpPr>
        <p:grpSpPr bwMode="auto">
          <a:xfrm>
            <a:off x="1056631" y="5167318"/>
            <a:ext cx="4362450" cy="427038"/>
            <a:chOff x="490" y="3232"/>
            <a:chExt cx="2748" cy="269"/>
          </a:xfrm>
        </p:grpSpPr>
        <p:graphicFrame>
          <p:nvGraphicFramePr>
            <p:cNvPr id="3077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1486334"/>
                </p:ext>
              </p:extLst>
            </p:nvPr>
          </p:nvGraphicFramePr>
          <p:xfrm>
            <a:off x="2461" y="3232"/>
            <a:ext cx="777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844" name="Ecuación" r:id="rId3" imgW="660400" imgH="228600" progId="Equation.3">
                    <p:embed/>
                  </p:oleObj>
                </mc:Choice>
                <mc:Fallback>
                  <p:oleObj name="Ecuación" r:id="rId3" imgW="660400" imgH="228600" progId="Equation.3">
                    <p:embed/>
                    <p:pic>
                      <p:nvPicPr>
                        <p:cNvPr id="0" name="Picture 1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1" y="3232"/>
                          <a:ext cx="777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11" name="Text Box 18"/>
            <p:cNvSpPr txBox="1">
              <a:spLocks noChangeArrowheads="1"/>
            </p:cNvSpPr>
            <p:nvPr/>
          </p:nvSpPr>
          <p:spPr bwMode="auto">
            <a:xfrm>
              <a:off x="490" y="3251"/>
              <a:ext cx="2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800" dirty="0" err="1" smtClean="0"/>
                <a:t>Constant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magnetic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field</a:t>
              </a:r>
              <a:endParaRPr lang="es-ES" sz="1800" dirty="0"/>
            </a:p>
          </p:txBody>
        </p:sp>
      </p:grpSp>
      <p:sp>
        <p:nvSpPr>
          <p:cNvPr id="3108" name="Text Box 20"/>
          <p:cNvSpPr txBox="1">
            <a:spLocks noChangeArrowheads="1"/>
          </p:cNvSpPr>
          <p:nvPr/>
        </p:nvSpPr>
        <p:spPr bwMode="auto">
          <a:xfrm>
            <a:off x="683568" y="1754192"/>
            <a:ext cx="3813175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Larmour</a:t>
            </a:r>
            <a:r>
              <a:rPr lang="es-MX" sz="1800" dirty="0" smtClean="0"/>
              <a:t> </a:t>
            </a:r>
            <a:r>
              <a:rPr lang="es-MX" sz="1800" dirty="0" err="1" smtClean="0"/>
              <a:t>Frequency</a:t>
            </a:r>
            <a:endParaRPr lang="es-ES" sz="1800" dirty="0"/>
          </a:p>
        </p:txBody>
      </p:sp>
      <p:graphicFrame>
        <p:nvGraphicFramePr>
          <p:cNvPr id="307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472882"/>
              </p:ext>
            </p:extLst>
          </p:nvPr>
        </p:nvGraphicFramePr>
        <p:xfrm>
          <a:off x="1637656" y="2197105"/>
          <a:ext cx="19034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45" name="Ecuación" r:id="rId5" imgW="1129810" imgH="393529" progId="Equation.3">
                  <p:embed/>
                </p:oleObj>
              </mc:Choice>
              <mc:Fallback>
                <p:oleObj name="Ecuación" r:id="rId5" imgW="1129810" imgH="393529" progId="Equation.3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7656" y="2197105"/>
                        <a:ext cx="19034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03" name="Group 23"/>
          <p:cNvGrpSpPr>
            <a:grpSpLocks/>
          </p:cNvGrpSpPr>
          <p:nvPr/>
        </p:nvGrpSpPr>
        <p:grpSpPr bwMode="auto">
          <a:xfrm>
            <a:off x="4276081" y="2338392"/>
            <a:ext cx="1127125" cy="701675"/>
            <a:chOff x="772" y="2794"/>
            <a:chExt cx="1017" cy="503"/>
          </a:xfrm>
        </p:grpSpPr>
        <p:sp>
          <p:nvSpPr>
            <p:cNvPr id="3105" name="Oval 24"/>
            <p:cNvSpPr>
              <a:spLocks noChangeArrowheads="1"/>
            </p:cNvSpPr>
            <p:nvPr/>
          </p:nvSpPr>
          <p:spPr bwMode="auto">
            <a:xfrm>
              <a:off x="772" y="2954"/>
              <a:ext cx="1017" cy="343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06" name="Rectangle 25"/>
            <p:cNvSpPr>
              <a:spLocks noChangeArrowheads="1"/>
            </p:cNvSpPr>
            <p:nvPr/>
          </p:nvSpPr>
          <p:spPr bwMode="auto">
            <a:xfrm>
              <a:off x="981" y="2794"/>
              <a:ext cx="624" cy="270"/>
            </a:xfrm>
            <a:prstGeom prst="rect">
              <a:avLst/>
            </a:prstGeom>
            <a:solidFill>
              <a:schemeClr val="bg1"/>
            </a:solidFill>
            <a:ln w="9525" cap="rnd">
              <a:noFill/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07" name="Line 26"/>
            <p:cNvSpPr>
              <a:spLocks noChangeShapeType="1"/>
            </p:cNvSpPr>
            <p:nvPr/>
          </p:nvSpPr>
          <p:spPr bwMode="auto">
            <a:xfrm>
              <a:off x="1569" y="2990"/>
              <a:ext cx="110" cy="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104" name="Text Box 27"/>
          <p:cNvSpPr txBox="1">
            <a:spLocks noChangeArrowheads="1"/>
          </p:cNvSpPr>
          <p:nvPr/>
        </p:nvSpPr>
        <p:spPr bwMode="auto">
          <a:xfrm>
            <a:off x="5140474" y="2202501"/>
            <a:ext cx="525463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 dirty="0">
                <a:sym typeface="Symbol" charset="0"/>
              </a:rPr>
              <a:t></a:t>
            </a:r>
            <a:r>
              <a:rPr lang="es-MX" sz="2400" baseline="-25000" dirty="0">
                <a:sym typeface="Symbol" charset="0"/>
              </a:rPr>
              <a:t>0</a:t>
            </a:r>
            <a:endParaRPr lang="es-ES" sz="2400" baseline="-25000" dirty="0"/>
          </a:p>
        </p:txBody>
      </p:sp>
      <p:sp>
        <p:nvSpPr>
          <p:cNvPr id="3085" name="Line 45"/>
          <p:cNvSpPr>
            <a:spLocks noChangeShapeType="1"/>
          </p:cNvSpPr>
          <p:nvPr/>
        </p:nvSpPr>
        <p:spPr bwMode="auto">
          <a:xfrm>
            <a:off x="4855519" y="1617667"/>
            <a:ext cx="0" cy="3638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087" name="Freeform 51"/>
          <p:cNvSpPr>
            <a:spLocks/>
          </p:cNvSpPr>
          <p:nvPr/>
        </p:nvSpPr>
        <p:spPr bwMode="auto">
          <a:xfrm rot="2130326">
            <a:off x="4819006" y="3152780"/>
            <a:ext cx="357188" cy="58738"/>
          </a:xfrm>
          <a:custGeom>
            <a:avLst/>
            <a:gdLst>
              <a:gd name="T0" fmla="*/ 0 w 5012"/>
              <a:gd name="T1" fmla="*/ 37 h 1093"/>
              <a:gd name="T2" fmla="*/ 73 w 5012"/>
              <a:gd name="T3" fmla="*/ 7 h 1093"/>
              <a:gd name="T4" fmla="*/ 149 w 5012"/>
              <a:gd name="T5" fmla="*/ 4 h 1093"/>
              <a:gd name="T6" fmla="*/ 225 w 5012"/>
              <a:gd name="T7" fmla="*/ 32 h 1093"/>
              <a:gd name="T8" fmla="*/ 0 60000 65536"/>
              <a:gd name="T9" fmla="*/ 0 60000 65536"/>
              <a:gd name="T10" fmla="*/ 0 60000 65536"/>
              <a:gd name="T11" fmla="*/ 0 60000 65536"/>
              <a:gd name="T12" fmla="*/ 0 w 5012"/>
              <a:gd name="T13" fmla="*/ 0 h 1093"/>
              <a:gd name="T14" fmla="*/ 5012 w 5012"/>
              <a:gd name="T15" fmla="*/ 1093 h 10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12" h="1093">
                <a:moveTo>
                  <a:pt x="0" y="1093"/>
                </a:moveTo>
                <a:cubicBezTo>
                  <a:pt x="539" y="726"/>
                  <a:pt x="1078" y="359"/>
                  <a:pt x="1630" y="198"/>
                </a:cubicBezTo>
                <a:cubicBezTo>
                  <a:pt x="2182" y="37"/>
                  <a:pt x="2745" y="0"/>
                  <a:pt x="3309" y="125"/>
                </a:cubicBezTo>
                <a:cubicBezTo>
                  <a:pt x="3873" y="250"/>
                  <a:pt x="4442" y="598"/>
                  <a:pt x="5012" y="94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088" name="Text Box 52"/>
          <p:cNvSpPr txBox="1">
            <a:spLocks noChangeArrowheads="1"/>
          </p:cNvSpPr>
          <p:nvPr/>
        </p:nvSpPr>
        <p:spPr bwMode="auto">
          <a:xfrm>
            <a:off x="5158731" y="3170243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>
                <a:sym typeface="Symbol" charset="0"/>
              </a:rPr>
              <a:t></a:t>
            </a:r>
            <a:endParaRPr lang="es-ES" sz="2400"/>
          </a:p>
        </p:txBody>
      </p:sp>
      <p:cxnSp>
        <p:nvCxnSpPr>
          <p:cNvPr id="42" name="41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67241" y="22438"/>
            <a:ext cx="8496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700" b="1" dirty="0" smtClean="0">
                <a:latin typeface="+mn-lt"/>
              </a:rPr>
              <a:t>Spin </a:t>
            </a:r>
            <a:r>
              <a:rPr lang="es-MX" sz="2700" b="1" dirty="0" err="1" smtClean="0">
                <a:latin typeface="+mn-lt"/>
              </a:rPr>
              <a:t>invertion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by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the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action</a:t>
            </a:r>
            <a:r>
              <a:rPr lang="es-MX" sz="2700" b="1" dirty="0" smtClean="0">
                <a:latin typeface="+mn-lt"/>
              </a:rPr>
              <a:t> of a </a:t>
            </a:r>
            <a:r>
              <a:rPr lang="es-MX" sz="2700" b="1" dirty="0" err="1" smtClean="0">
                <a:latin typeface="+mn-lt"/>
              </a:rPr>
              <a:t>rotating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magnetic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field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Rabi´s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Method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4171950" y="1643658"/>
            <a:ext cx="60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/>
              <a:t>z</a:t>
            </a:r>
            <a:endParaRPr lang="es-ES" sz="24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rot="1735743">
            <a:off x="4171257" y="2833796"/>
            <a:ext cx="0" cy="22764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 rot="1735743">
            <a:off x="3780967" y="3611170"/>
            <a:ext cx="750888" cy="752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4162426" y="2883496"/>
            <a:ext cx="0" cy="21574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73063" y="5329834"/>
            <a:ext cx="4362450" cy="427038"/>
            <a:chOff x="490" y="3232"/>
            <a:chExt cx="2748" cy="269"/>
          </a:xfrm>
        </p:grpSpPr>
        <p:graphicFrame>
          <p:nvGraphicFramePr>
            <p:cNvPr id="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0877107"/>
                </p:ext>
              </p:extLst>
            </p:nvPr>
          </p:nvGraphicFramePr>
          <p:xfrm>
            <a:off x="2461" y="3232"/>
            <a:ext cx="777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007" name="Ecuación" r:id="rId3" imgW="660400" imgH="228600" progId="Equation.3">
                    <p:embed/>
                  </p:oleObj>
                </mc:Choice>
                <mc:Fallback>
                  <p:oleObj name="Ecuación" r:id="rId3" imgW="660400" imgH="228600" progId="Equation.3">
                    <p:embed/>
                    <p:pic>
                      <p:nvPicPr>
                        <p:cNvPr id="0" name="Picture 2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1" y="3232"/>
                          <a:ext cx="777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490" y="3251"/>
              <a:ext cx="2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800" dirty="0" err="1" smtClean="0"/>
                <a:t>Constant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magnetic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field</a:t>
              </a:r>
              <a:endParaRPr lang="es-ES" sz="1800" dirty="0"/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1916708"/>
            <a:ext cx="3813175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Larmour</a:t>
            </a:r>
            <a:r>
              <a:rPr lang="es-MX" sz="1800" dirty="0" smtClean="0"/>
              <a:t> </a:t>
            </a:r>
            <a:r>
              <a:rPr lang="es-MX" sz="1800" dirty="0" err="1" smtClean="0"/>
              <a:t>Frequency</a:t>
            </a:r>
            <a:endParaRPr lang="es-ES" sz="1800" dirty="0"/>
          </a:p>
        </p:txBody>
      </p:sp>
      <p:graphicFrame>
        <p:nvGraphicFramePr>
          <p:cNvPr id="1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367498"/>
              </p:ext>
            </p:extLst>
          </p:nvPr>
        </p:nvGraphicFramePr>
        <p:xfrm>
          <a:off x="954088" y="2359621"/>
          <a:ext cx="19034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08" name="Ecuación" r:id="rId5" imgW="1129810" imgH="393529" progId="Equation.3">
                  <p:embed/>
                </p:oleObj>
              </mc:Choice>
              <mc:Fallback>
                <p:oleObj name="Ecuación" r:id="rId5" imgW="1129810" imgH="393529" progId="Equation.3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2359621"/>
                        <a:ext cx="19034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3592513" y="2500908"/>
            <a:ext cx="1127125" cy="701675"/>
            <a:chOff x="772" y="2794"/>
            <a:chExt cx="1017" cy="503"/>
          </a:xfrm>
        </p:grpSpPr>
        <p:sp>
          <p:nvSpPr>
            <p:cNvPr id="13" name="Oval 24"/>
            <p:cNvSpPr>
              <a:spLocks noChangeArrowheads="1"/>
            </p:cNvSpPr>
            <p:nvPr/>
          </p:nvSpPr>
          <p:spPr bwMode="auto">
            <a:xfrm>
              <a:off x="772" y="2954"/>
              <a:ext cx="1017" cy="343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981" y="2794"/>
              <a:ext cx="624" cy="270"/>
            </a:xfrm>
            <a:prstGeom prst="rect">
              <a:avLst/>
            </a:prstGeom>
            <a:solidFill>
              <a:schemeClr val="bg1"/>
            </a:solidFill>
            <a:ln w="9525" cap="rnd">
              <a:noFill/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1569" y="2990"/>
              <a:ext cx="110" cy="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456906" y="2365017"/>
            <a:ext cx="525463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 dirty="0">
                <a:sym typeface="Symbol" charset="0"/>
              </a:rPr>
              <a:t></a:t>
            </a:r>
            <a:r>
              <a:rPr lang="es-MX" sz="2400" baseline="-25000" dirty="0">
                <a:sym typeface="Symbol" charset="0"/>
              </a:rPr>
              <a:t>0</a:t>
            </a:r>
            <a:endParaRPr lang="es-ES" sz="2400" baseline="-25000" dirty="0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6592888" y="3775671"/>
            <a:ext cx="13033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6088063" y="2920008"/>
            <a:ext cx="1652588" cy="717550"/>
            <a:chOff x="2515" y="1167"/>
            <a:chExt cx="1041" cy="452"/>
          </a:xfrm>
        </p:grpSpPr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2515" y="1177"/>
              <a:ext cx="710" cy="442"/>
              <a:chOff x="772" y="2794"/>
              <a:chExt cx="1017" cy="503"/>
            </a:xfrm>
          </p:grpSpPr>
          <p:sp>
            <p:nvSpPr>
              <p:cNvPr id="21" name="Oval 33"/>
              <p:cNvSpPr>
                <a:spLocks noChangeArrowheads="1"/>
              </p:cNvSpPr>
              <p:nvPr/>
            </p:nvSpPr>
            <p:spPr bwMode="auto">
              <a:xfrm>
                <a:off x="772" y="2954"/>
                <a:ext cx="1017" cy="34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981" y="2794"/>
                <a:ext cx="624" cy="270"/>
              </a:xfrm>
              <a:prstGeom prst="rect">
                <a:avLst/>
              </a:prstGeom>
              <a:solidFill>
                <a:schemeClr val="bg1"/>
              </a:solidFill>
              <a:ln w="9525" cap="rnd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>
                <a:off x="1569" y="2990"/>
                <a:ext cx="110" cy="3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3225" y="1167"/>
              <a:ext cx="331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2400" dirty="0">
                  <a:sym typeface="Symbol" charset="0"/>
                </a:rPr>
                <a:t></a:t>
              </a:r>
              <a:endParaRPr lang="es-ES" sz="2400" baseline="-25000" dirty="0"/>
            </a:p>
          </p:txBody>
        </p:sp>
      </p:grp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6570663" y="2097683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2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565272"/>
              </p:ext>
            </p:extLst>
          </p:nvPr>
        </p:nvGraphicFramePr>
        <p:xfrm>
          <a:off x="5364163" y="5342533"/>
          <a:ext cx="29352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009" name="EcuaciÛn" r:id="rId7" imgW="1574117" imgH="215806" progId="Equation.3">
                  <p:embed/>
                </p:oleObj>
              </mc:Choice>
              <mc:Fallback>
                <p:oleObj name="EcuaciÛn" r:id="rId7" imgW="1574117" imgH="215806" progId="Equation.3">
                  <p:embed/>
                  <p:pic>
                    <p:nvPicPr>
                      <p:cNvPr id="0" name="Picture 2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342533"/>
                        <a:ext cx="2935288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5364163" y="5883871"/>
            <a:ext cx="2919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Rotating</a:t>
            </a:r>
            <a:r>
              <a:rPr lang="es-MX" sz="1800" dirty="0" smtClean="0"/>
              <a:t> </a:t>
            </a:r>
            <a:r>
              <a:rPr lang="es-MX" sz="1800" dirty="0" err="1" smtClean="0"/>
              <a:t>magnetic</a:t>
            </a:r>
            <a:r>
              <a:rPr lang="es-MX" sz="1800" dirty="0" smtClean="0"/>
              <a:t> </a:t>
            </a:r>
            <a:r>
              <a:rPr lang="es-MX" sz="1800" dirty="0" err="1" smtClean="0"/>
              <a:t>field</a:t>
            </a:r>
            <a:r>
              <a:rPr lang="es-MX" sz="1800" dirty="0" smtClean="0"/>
              <a:t> perpendicular </a:t>
            </a:r>
            <a:r>
              <a:rPr lang="es-MX" sz="1800" dirty="0" err="1" smtClean="0"/>
              <a:t>to</a:t>
            </a:r>
            <a:r>
              <a:rPr lang="es-MX" sz="1800" dirty="0" smtClean="0"/>
              <a:t> </a:t>
            </a:r>
            <a:r>
              <a:rPr lang="es-MX" sz="1800" b="1" dirty="0"/>
              <a:t>H</a:t>
            </a:r>
            <a:r>
              <a:rPr lang="es-MX" sz="1800" baseline="-25000" dirty="0"/>
              <a:t>0</a:t>
            </a:r>
            <a:endParaRPr lang="es-ES" sz="1800" b="1" dirty="0"/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>
            <a:off x="4171951" y="1780183"/>
            <a:ext cx="0" cy="3638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8" name="Freeform 51"/>
          <p:cNvSpPr>
            <a:spLocks/>
          </p:cNvSpPr>
          <p:nvPr/>
        </p:nvSpPr>
        <p:spPr bwMode="auto">
          <a:xfrm rot="2130326">
            <a:off x="4135438" y="3315296"/>
            <a:ext cx="357188" cy="58738"/>
          </a:xfrm>
          <a:custGeom>
            <a:avLst/>
            <a:gdLst>
              <a:gd name="T0" fmla="*/ 0 w 5012"/>
              <a:gd name="T1" fmla="*/ 37 h 1093"/>
              <a:gd name="T2" fmla="*/ 73 w 5012"/>
              <a:gd name="T3" fmla="*/ 7 h 1093"/>
              <a:gd name="T4" fmla="*/ 149 w 5012"/>
              <a:gd name="T5" fmla="*/ 4 h 1093"/>
              <a:gd name="T6" fmla="*/ 225 w 5012"/>
              <a:gd name="T7" fmla="*/ 32 h 1093"/>
              <a:gd name="T8" fmla="*/ 0 60000 65536"/>
              <a:gd name="T9" fmla="*/ 0 60000 65536"/>
              <a:gd name="T10" fmla="*/ 0 60000 65536"/>
              <a:gd name="T11" fmla="*/ 0 60000 65536"/>
              <a:gd name="T12" fmla="*/ 0 w 5012"/>
              <a:gd name="T13" fmla="*/ 0 h 1093"/>
              <a:gd name="T14" fmla="*/ 5012 w 5012"/>
              <a:gd name="T15" fmla="*/ 1093 h 10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12" h="1093">
                <a:moveTo>
                  <a:pt x="0" y="1093"/>
                </a:moveTo>
                <a:cubicBezTo>
                  <a:pt x="539" y="726"/>
                  <a:pt x="1078" y="359"/>
                  <a:pt x="1630" y="198"/>
                </a:cubicBezTo>
                <a:cubicBezTo>
                  <a:pt x="2182" y="37"/>
                  <a:pt x="2745" y="0"/>
                  <a:pt x="3309" y="125"/>
                </a:cubicBezTo>
                <a:cubicBezTo>
                  <a:pt x="3873" y="250"/>
                  <a:pt x="4442" y="598"/>
                  <a:pt x="5012" y="94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4475163" y="3332759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>
                <a:sym typeface="Symbol" charset="0"/>
              </a:rPr>
              <a:t></a:t>
            </a:r>
            <a:endParaRPr lang="es-ES" sz="2400"/>
          </a:p>
        </p:txBody>
      </p:sp>
      <p:cxnSp>
        <p:nvCxnSpPr>
          <p:cNvPr id="30" name="29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2243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700" b="1" dirty="0" smtClean="0">
                <a:latin typeface="+mn-lt"/>
              </a:rPr>
              <a:t>Spin </a:t>
            </a:r>
            <a:r>
              <a:rPr lang="es-MX" sz="2700" b="1" dirty="0" err="1" smtClean="0">
                <a:latin typeface="+mn-lt"/>
              </a:rPr>
              <a:t>invertion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by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the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action</a:t>
            </a:r>
            <a:r>
              <a:rPr lang="es-MX" sz="2700" b="1" dirty="0" smtClean="0">
                <a:latin typeface="+mn-lt"/>
              </a:rPr>
              <a:t> of a </a:t>
            </a:r>
            <a:r>
              <a:rPr lang="es-MX" sz="2700" b="1" dirty="0" err="1" smtClean="0">
                <a:latin typeface="+mn-lt"/>
              </a:rPr>
              <a:t>pulsed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rotating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magnetic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field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+mn-lt"/>
              </a:rPr>
              <a:t>Ramsey´s</a:t>
            </a:r>
            <a:r>
              <a:rPr lang="es-MX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+mn-lt"/>
              </a:rPr>
              <a:t>Method</a:t>
            </a:r>
            <a:endParaRPr lang="es-E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4171950" y="1643658"/>
            <a:ext cx="60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/>
              <a:t>z</a:t>
            </a:r>
            <a:endParaRPr lang="es-ES" sz="24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rot="1735743">
            <a:off x="4171257" y="2833796"/>
            <a:ext cx="0" cy="22764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 rot="1735743">
            <a:off x="3780967" y="3611170"/>
            <a:ext cx="750888" cy="752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4162426" y="2883496"/>
            <a:ext cx="0" cy="21574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73063" y="5329834"/>
            <a:ext cx="4362450" cy="427038"/>
            <a:chOff x="490" y="3232"/>
            <a:chExt cx="2748" cy="269"/>
          </a:xfrm>
        </p:grpSpPr>
        <p:graphicFrame>
          <p:nvGraphicFramePr>
            <p:cNvPr id="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5015079"/>
                </p:ext>
              </p:extLst>
            </p:nvPr>
          </p:nvGraphicFramePr>
          <p:xfrm>
            <a:off x="2461" y="3232"/>
            <a:ext cx="777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031" name="Ecuación" r:id="rId3" imgW="660400" imgH="228600" progId="Equation.3">
                    <p:embed/>
                  </p:oleObj>
                </mc:Choice>
                <mc:Fallback>
                  <p:oleObj name="Ecuación" r:id="rId3" imgW="660400" imgH="228600" progId="Equation.3">
                    <p:embed/>
                    <p:pic>
                      <p:nvPicPr>
                        <p:cNvPr id="0" name="Picture 2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1" y="3232"/>
                          <a:ext cx="777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490" y="3251"/>
              <a:ext cx="2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800" dirty="0" err="1" smtClean="0"/>
                <a:t>Constant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magnetic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field</a:t>
              </a:r>
              <a:endParaRPr lang="es-ES" sz="1800" dirty="0"/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1916708"/>
            <a:ext cx="3813175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Larmour</a:t>
            </a:r>
            <a:r>
              <a:rPr lang="es-MX" sz="1800" dirty="0" smtClean="0"/>
              <a:t> </a:t>
            </a:r>
            <a:r>
              <a:rPr lang="es-MX" sz="1800" dirty="0" err="1" smtClean="0"/>
              <a:t>Frequency</a:t>
            </a:r>
            <a:endParaRPr lang="es-ES" sz="1800" dirty="0"/>
          </a:p>
        </p:txBody>
      </p:sp>
      <p:graphicFrame>
        <p:nvGraphicFramePr>
          <p:cNvPr id="1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92472"/>
              </p:ext>
            </p:extLst>
          </p:nvPr>
        </p:nvGraphicFramePr>
        <p:xfrm>
          <a:off x="954088" y="2359621"/>
          <a:ext cx="19034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032" name="Ecuación" r:id="rId5" imgW="1129810" imgH="393529" progId="Equation.3">
                  <p:embed/>
                </p:oleObj>
              </mc:Choice>
              <mc:Fallback>
                <p:oleObj name="Ecuación" r:id="rId5" imgW="1129810" imgH="393529" progId="Equation.3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2359621"/>
                        <a:ext cx="19034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3592513" y="2500908"/>
            <a:ext cx="1127125" cy="701675"/>
            <a:chOff x="772" y="2794"/>
            <a:chExt cx="1017" cy="503"/>
          </a:xfrm>
        </p:grpSpPr>
        <p:sp>
          <p:nvSpPr>
            <p:cNvPr id="13" name="Oval 24"/>
            <p:cNvSpPr>
              <a:spLocks noChangeArrowheads="1"/>
            </p:cNvSpPr>
            <p:nvPr/>
          </p:nvSpPr>
          <p:spPr bwMode="auto">
            <a:xfrm>
              <a:off x="772" y="2954"/>
              <a:ext cx="1017" cy="343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981" y="2794"/>
              <a:ext cx="624" cy="270"/>
            </a:xfrm>
            <a:prstGeom prst="rect">
              <a:avLst/>
            </a:prstGeom>
            <a:solidFill>
              <a:schemeClr val="bg1"/>
            </a:solidFill>
            <a:ln w="9525" cap="rnd">
              <a:noFill/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1569" y="2990"/>
              <a:ext cx="110" cy="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456906" y="2365017"/>
            <a:ext cx="525463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 dirty="0">
                <a:sym typeface="Symbol" charset="0"/>
              </a:rPr>
              <a:t></a:t>
            </a:r>
            <a:r>
              <a:rPr lang="es-MX" sz="2400" baseline="-25000" dirty="0">
                <a:sym typeface="Symbol" charset="0"/>
              </a:rPr>
              <a:t>0</a:t>
            </a:r>
            <a:endParaRPr lang="es-ES" sz="2400" baseline="-25000" dirty="0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6592888" y="3775671"/>
            <a:ext cx="13033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6088063" y="2920008"/>
            <a:ext cx="1652588" cy="717550"/>
            <a:chOff x="2515" y="1167"/>
            <a:chExt cx="1041" cy="452"/>
          </a:xfrm>
        </p:grpSpPr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2515" y="1177"/>
              <a:ext cx="710" cy="442"/>
              <a:chOff x="772" y="2794"/>
              <a:chExt cx="1017" cy="503"/>
            </a:xfrm>
          </p:grpSpPr>
          <p:sp>
            <p:nvSpPr>
              <p:cNvPr id="21" name="Oval 33"/>
              <p:cNvSpPr>
                <a:spLocks noChangeArrowheads="1"/>
              </p:cNvSpPr>
              <p:nvPr/>
            </p:nvSpPr>
            <p:spPr bwMode="auto">
              <a:xfrm>
                <a:off x="772" y="2954"/>
                <a:ext cx="1017" cy="34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981" y="2794"/>
                <a:ext cx="624" cy="270"/>
              </a:xfrm>
              <a:prstGeom prst="rect">
                <a:avLst/>
              </a:prstGeom>
              <a:solidFill>
                <a:schemeClr val="bg1"/>
              </a:solidFill>
              <a:ln w="9525" cap="rnd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>
                <a:off x="1569" y="2990"/>
                <a:ext cx="110" cy="3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3225" y="1167"/>
              <a:ext cx="331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2400" dirty="0">
                  <a:sym typeface="Symbol" charset="0"/>
                </a:rPr>
                <a:t></a:t>
              </a:r>
              <a:endParaRPr lang="es-ES" sz="2400" baseline="-25000" dirty="0"/>
            </a:p>
          </p:txBody>
        </p:sp>
      </p:grp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6570663" y="2097683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2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894629"/>
              </p:ext>
            </p:extLst>
          </p:nvPr>
        </p:nvGraphicFramePr>
        <p:xfrm>
          <a:off x="5348287" y="5218441"/>
          <a:ext cx="29352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033" name="EcuaciÛn" r:id="rId7" imgW="1574117" imgH="215806" progId="Equation.3">
                  <p:embed/>
                </p:oleObj>
              </mc:Choice>
              <mc:Fallback>
                <p:oleObj name="EcuaciÛn" r:id="rId7" imgW="1574117" imgH="215806" progId="Equation.3">
                  <p:embed/>
                  <p:pic>
                    <p:nvPicPr>
                      <p:cNvPr id="0" name="Picture 2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7" y="5218441"/>
                        <a:ext cx="2935288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5364162" y="5726710"/>
            <a:ext cx="29194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Rotating</a:t>
            </a:r>
            <a:r>
              <a:rPr lang="es-MX" sz="1800" dirty="0" smtClean="0"/>
              <a:t> </a:t>
            </a:r>
            <a:r>
              <a:rPr lang="es-MX" sz="1800" dirty="0" err="1" smtClean="0"/>
              <a:t>magnetic</a:t>
            </a:r>
            <a:r>
              <a:rPr lang="es-MX" sz="1800" dirty="0" smtClean="0"/>
              <a:t> </a:t>
            </a:r>
            <a:r>
              <a:rPr lang="es-MX" sz="1800" dirty="0" err="1" smtClean="0"/>
              <a:t>field</a:t>
            </a:r>
            <a:r>
              <a:rPr lang="es-MX" sz="1800" dirty="0" smtClean="0"/>
              <a:t> perpendicular </a:t>
            </a:r>
            <a:r>
              <a:rPr lang="es-MX" sz="1800" dirty="0" err="1" smtClean="0"/>
              <a:t>to</a:t>
            </a:r>
            <a:r>
              <a:rPr lang="es-MX" sz="1800" dirty="0" smtClean="0"/>
              <a:t> </a:t>
            </a:r>
            <a:r>
              <a:rPr lang="es-MX" sz="1800" b="1" dirty="0" smtClean="0"/>
              <a:t>H</a:t>
            </a:r>
            <a:r>
              <a:rPr lang="es-MX" sz="1800" baseline="-25000" dirty="0" smtClean="0"/>
              <a:t>0</a:t>
            </a:r>
            <a:endParaRPr lang="es-MX" sz="1800" baseline="-25000" dirty="0"/>
          </a:p>
          <a:p>
            <a:pPr algn="ctr" eaLnBrk="1" hangingPunct="1">
              <a:spcBef>
                <a:spcPct val="50000"/>
              </a:spcBef>
            </a:pPr>
            <a:r>
              <a:rPr lang="es-MX" b="1" dirty="0" err="1" smtClean="0">
                <a:solidFill>
                  <a:srgbClr val="FF0000"/>
                </a:solidFill>
              </a:rPr>
              <a:t>Pulsed</a:t>
            </a:r>
            <a:r>
              <a:rPr lang="es-MX" b="1" dirty="0" smtClean="0">
                <a:solidFill>
                  <a:srgbClr val="FF0000"/>
                </a:solidFill>
              </a:rPr>
              <a:t>!</a:t>
            </a:r>
            <a:endParaRPr lang="es-MX" b="1" baseline="-25000" dirty="0" smtClean="0">
              <a:solidFill>
                <a:srgbClr val="FF0000"/>
              </a:solidFill>
            </a:endParaRPr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>
            <a:off x="4171951" y="1780183"/>
            <a:ext cx="0" cy="3638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8" name="Freeform 51"/>
          <p:cNvSpPr>
            <a:spLocks/>
          </p:cNvSpPr>
          <p:nvPr/>
        </p:nvSpPr>
        <p:spPr bwMode="auto">
          <a:xfrm rot="2130326">
            <a:off x="4135438" y="3315296"/>
            <a:ext cx="357188" cy="58738"/>
          </a:xfrm>
          <a:custGeom>
            <a:avLst/>
            <a:gdLst>
              <a:gd name="T0" fmla="*/ 0 w 5012"/>
              <a:gd name="T1" fmla="*/ 37 h 1093"/>
              <a:gd name="T2" fmla="*/ 73 w 5012"/>
              <a:gd name="T3" fmla="*/ 7 h 1093"/>
              <a:gd name="T4" fmla="*/ 149 w 5012"/>
              <a:gd name="T5" fmla="*/ 4 h 1093"/>
              <a:gd name="T6" fmla="*/ 225 w 5012"/>
              <a:gd name="T7" fmla="*/ 32 h 1093"/>
              <a:gd name="T8" fmla="*/ 0 60000 65536"/>
              <a:gd name="T9" fmla="*/ 0 60000 65536"/>
              <a:gd name="T10" fmla="*/ 0 60000 65536"/>
              <a:gd name="T11" fmla="*/ 0 60000 65536"/>
              <a:gd name="T12" fmla="*/ 0 w 5012"/>
              <a:gd name="T13" fmla="*/ 0 h 1093"/>
              <a:gd name="T14" fmla="*/ 5012 w 5012"/>
              <a:gd name="T15" fmla="*/ 1093 h 10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12" h="1093">
                <a:moveTo>
                  <a:pt x="0" y="1093"/>
                </a:moveTo>
                <a:cubicBezTo>
                  <a:pt x="539" y="726"/>
                  <a:pt x="1078" y="359"/>
                  <a:pt x="1630" y="198"/>
                </a:cubicBezTo>
                <a:cubicBezTo>
                  <a:pt x="2182" y="37"/>
                  <a:pt x="2745" y="0"/>
                  <a:pt x="3309" y="125"/>
                </a:cubicBezTo>
                <a:cubicBezTo>
                  <a:pt x="3873" y="250"/>
                  <a:pt x="4442" y="598"/>
                  <a:pt x="5012" y="94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4475163" y="3332759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>
                <a:sym typeface="Symbol" charset="0"/>
              </a:rPr>
              <a:t></a:t>
            </a:r>
            <a:endParaRPr lang="es-ES" sz="2400"/>
          </a:p>
        </p:txBody>
      </p:sp>
      <p:cxnSp>
        <p:nvCxnSpPr>
          <p:cNvPr id="30" name="29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9939" name="Text Box 68"/>
          <p:cNvSpPr txBox="1">
            <a:spLocks noChangeArrowheads="1"/>
          </p:cNvSpPr>
          <p:nvPr/>
        </p:nvSpPr>
        <p:spPr bwMode="auto">
          <a:xfrm>
            <a:off x="1702267" y="195590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s-ES_tradnl" sz="2800" dirty="0" smtClean="0">
                <a:solidFill>
                  <a:schemeClr val="bg1"/>
                </a:solidFill>
              </a:rPr>
              <a:t>Cs-133 Quantum </a:t>
            </a:r>
            <a:r>
              <a:rPr kumimoji="1" lang="es-ES_tradnl" sz="2800" dirty="0" err="1" smtClean="0">
                <a:solidFill>
                  <a:schemeClr val="bg1"/>
                </a:solidFill>
              </a:rPr>
              <a:t>States</a:t>
            </a:r>
            <a:endParaRPr kumimoji="1" lang="es-ES" sz="2800" dirty="0">
              <a:solidFill>
                <a:schemeClr val="bg1"/>
              </a:solidFill>
            </a:endParaRPr>
          </a:p>
        </p:txBody>
      </p:sp>
      <p:grpSp>
        <p:nvGrpSpPr>
          <p:cNvPr id="39940" name="Group 95"/>
          <p:cNvGrpSpPr>
            <a:grpSpLocks/>
          </p:cNvGrpSpPr>
          <p:nvPr/>
        </p:nvGrpSpPr>
        <p:grpSpPr bwMode="auto">
          <a:xfrm>
            <a:off x="527050" y="990600"/>
            <a:ext cx="7735888" cy="5486400"/>
            <a:chOff x="332" y="624"/>
            <a:chExt cx="4873" cy="3456"/>
          </a:xfrm>
        </p:grpSpPr>
        <p:grpSp>
          <p:nvGrpSpPr>
            <p:cNvPr id="39941" name="Group 4"/>
            <p:cNvGrpSpPr>
              <a:grpSpLocks/>
            </p:cNvGrpSpPr>
            <p:nvPr/>
          </p:nvGrpSpPr>
          <p:grpSpPr bwMode="auto">
            <a:xfrm>
              <a:off x="607" y="1550"/>
              <a:ext cx="833" cy="2091"/>
              <a:chOff x="607" y="1550"/>
              <a:chExt cx="833" cy="2091"/>
            </a:xfrm>
          </p:grpSpPr>
          <p:sp>
            <p:nvSpPr>
              <p:cNvPr id="40022" name="Text Box 5"/>
              <p:cNvSpPr txBox="1">
                <a:spLocks noChangeArrowheads="1"/>
              </p:cNvSpPr>
              <p:nvPr/>
            </p:nvSpPr>
            <p:spPr bwMode="auto">
              <a:xfrm>
                <a:off x="720" y="3408"/>
                <a:ext cx="6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smtClean="0">
                    <a:solidFill>
                      <a:schemeClr val="bg1"/>
                    </a:solidFill>
                  </a:rPr>
                  <a:t>Coulomb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023" name="Group 6"/>
              <p:cNvGrpSpPr>
                <a:grpSpLocks/>
              </p:cNvGrpSpPr>
              <p:nvPr/>
            </p:nvGrpSpPr>
            <p:grpSpPr bwMode="auto">
              <a:xfrm>
                <a:off x="607" y="1550"/>
                <a:ext cx="833" cy="1474"/>
                <a:chOff x="607" y="1550"/>
                <a:chExt cx="833" cy="1474"/>
              </a:xfrm>
            </p:grpSpPr>
            <p:sp>
              <p:nvSpPr>
                <p:cNvPr id="40024" name="Line 7"/>
                <p:cNvSpPr>
                  <a:spLocks noChangeShapeType="1"/>
                </p:cNvSpPr>
                <p:nvPr/>
              </p:nvSpPr>
              <p:spPr bwMode="auto">
                <a:xfrm>
                  <a:off x="912" y="3024"/>
                  <a:ext cx="528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912" y="1680"/>
                  <a:ext cx="528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6" name="Text Box 9"/>
                <p:cNvSpPr txBox="1">
                  <a:spLocks noChangeArrowheads="1"/>
                </p:cNvSpPr>
                <p:nvPr/>
              </p:nvSpPr>
              <p:spPr bwMode="auto">
                <a:xfrm rot="-5490892">
                  <a:off x="720" y="2298"/>
                  <a:ext cx="5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800">
                      <a:solidFill>
                        <a:schemeClr val="bg1"/>
                      </a:solidFill>
                      <a:sym typeface="Symbol" charset="0"/>
                    </a:rPr>
                    <a:t>850nm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7" name="Line 10"/>
                <p:cNvSpPr>
                  <a:spLocks noChangeShapeType="1"/>
                </p:cNvSpPr>
                <p:nvPr/>
              </p:nvSpPr>
              <p:spPr bwMode="auto">
                <a:xfrm>
                  <a:off x="1152" y="1680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07" y="1550"/>
                  <a:ext cx="11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9942" name="Group 12"/>
            <p:cNvGrpSpPr>
              <a:grpSpLocks/>
            </p:cNvGrpSpPr>
            <p:nvPr/>
          </p:nvGrpSpPr>
          <p:grpSpPr bwMode="auto">
            <a:xfrm>
              <a:off x="2109" y="624"/>
              <a:ext cx="1871" cy="3024"/>
              <a:chOff x="2109" y="624"/>
              <a:chExt cx="1871" cy="3024"/>
            </a:xfrm>
          </p:grpSpPr>
          <p:sp>
            <p:nvSpPr>
              <p:cNvPr id="39988" name="Text Box 13"/>
              <p:cNvSpPr txBox="1">
                <a:spLocks noChangeArrowheads="1"/>
              </p:cNvSpPr>
              <p:nvPr/>
            </p:nvSpPr>
            <p:spPr bwMode="auto">
              <a:xfrm>
                <a:off x="2636" y="3408"/>
                <a:ext cx="69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smtClean="0">
                    <a:solidFill>
                      <a:schemeClr val="bg1"/>
                    </a:solidFill>
                  </a:rPr>
                  <a:t>Spin-Spin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89" name="Text Box 14"/>
              <p:cNvSpPr txBox="1">
                <a:spLocks noChangeArrowheads="1"/>
              </p:cNvSpPr>
              <p:nvPr/>
            </p:nvSpPr>
            <p:spPr bwMode="auto">
              <a:xfrm>
                <a:off x="2784" y="2895"/>
                <a:ext cx="1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b="1" dirty="0">
                    <a:solidFill>
                      <a:srgbClr val="FFC000"/>
                    </a:solidFill>
                  </a:rPr>
                  <a:t>9.192631770 GHz</a:t>
                </a:r>
              </a:p>
            </p:txBody>
          </p:sp>
          <p:grpSp>
            <p:nvGrpSpPr>
              <p:cNvPr id="39990" name="Group 15"/>
              <p:cNvGrpSpPr>
                <a:grpSpLocks/>
              </p:cNvGrpSpPr>
              <p:nvPr/>
            </p:nvGrpSpPr>
            <p:grpSpPr bwMode="auto">
              <a:xfrm>
                <a:off x="2196" y="624"/>
                <a:ext cx="1392" cy="2640"/>
                <a:chOff x="2196" y="624"/>
                <a:chExt cx="1392" cy="2640"/>
              </a:xfrm>
            </p:grpSpPr>
            <p:sp>
              <p:nvSpPr>
                <p:cNvPr id="39992" name="Line 16"/>
                <p:cNvSpPr>
                  <a:spLocks noChangeShapeType="1"/>
                </p:cNvSpPr>
                <p:nvPr/>
              </p:nvSpPr>
              <p:spPr bwMode="auto">
                <a:xfrm>
                  <a:off x="2784" y="2784"/>
                  <a:ext cx="0" cy="440"/>
                </a:xfrm>
                <a:prstGeom prst="line">
                  <a:avLst/>
                </a:prstGeom>
                <a:noFill/>
                <a:ln w="38100">
                  <a:solidFill>
                    <a:srgbClr val="FFC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196" y="1152"/>
                  <a:ext cx="240" cy="144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4" name="Line 18"/>
                <p:cNvSpPr>
                  <a:spLocks noChangeShapeType="1"/>
                </p:cNvSpPr>
                <p:nvPr/>
              </p:nvSpPr>
              <p:spPr bwMode="auto">
                <a:xfrm>
                  <a:off x="2196" y="1296"/>
                  <a:ext cx="240" cy="48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196" y="960"/>
                  <a:ext cx="240" cy="336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6" name="Line 20"/>
                <p:cNvSpPr>
                  <a:spLocks noChangeShapeType="1"/>
                </p:cNvSpPr>
                <p:nvPr/>
              </p:nvSpPr>
              <p:spPr bwMode="auto">
                <a:xfrm>
                  <a:off x="2196" y="1296"/>
                  <a:ext cx="240" cy="2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196" y="27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8" name="Line 22"/>
                <p:cNvSpPr>
                  <a:spLocks noChangeShapeType="1"/>
                </p:cNvSpPr>
                <p:nvPr/>
              </p:nvSpPr>
              <p:spPr bwMode="auto">
                <a:xfrm>
                  <a:off x="2196" y="3024"/>
                  <a:ext cx="240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9" name="Line 23"/>
                <p:cNvSpPr>
                  <a:spLocks noChangeShapeType="1"/>
                </p:cNvSpPr>
                <p:nvPr/>
              </p:nvSpPr>
              <p:spPr bwMode="auto">
                <a:xfrm>
                  <a:off x="2436" y="960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0" name="Line 24"/>
                <p:cNvSpPr>
                  <a:spLocks noChangeShapeType="1"/>
                </p:cNvSpPr>
                <p:nvPr/>
              </p:nvSpPr>
              <p:spPr bwMode="auto">
                <a:xfrm>
                  <a:off x="2436" y="1152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1" name="Line 25"/>
                <p:cNvSpPr>
                  <a:spLocks noChangeShapeType="1"/>
                </p:cNvSpPr>
                <p:nvPr/>
              </p:nvSpPr>
              <p:spPr bwMode="auto">
                <a:xfrm>
                  <a:off x="2436" y="1344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2" name="Line 26"/>
                <p:cNvSpPr>
                  <a:spLocks noChangeShapeType="1"/>
                </p:cNvSpPr>
                <p:nvPr/>
              </p:nvSpPr>
              <p:spPr bwMode="auto">
                <a:xfrm>
                  <a:off x="2436" y="1536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3" name="Line 27"/>
                <p:cNvSpPr>
                  <a:spLocks noChangeShapeType="1"/>
                </p:cNvSpPr>
                <p:nvPr/>
              </p:nvSpPr>
              <p:spPr bwMode="auto">
                <a:xfrm>
                  <a:off x="2388" y="2784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4" name="Line 28"/>
                <p:cNvSpPr>
                  <a:spLocks noChangeShapeType="1"/>
                </p:cNvSpPr>
                <p:nvPr/>
              </p:nvSpPr>
              <p:spPr bwMode="auto">
                <a:xfrm>
                  <a:off x="2436" y="3216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5" name="Line 29"/>
                <p:cNvSpPr>
                  <a:spLocks noChangeShapeType="1"/>
                </p:cNvSpPr>
                <p:nvPr/>
              </p:nvSpPr>
              <p:spPr bwMode="auto">
                <a:xfrm>
                  <a:off x="2388" y="1776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6" name="Line 30"/>
                <p:cNvSpPr>
                  <a:spLocks noChangeShapeType="1"/>
                </p:cNvSpPr>
                <p:nvPr/>
              </p:nvSpPr>
              <p:spPr bwMode="auto">
                <a:xfrm>
                  <a:off x="2388" y="2160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196" y="1776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8" name="Line 32"/>
                <p:cNvSpPr>
                  <a:spLocks noChangeShapeType="1"/>
                </p:cNvSpPr>
                <p:nvPr/>
              </p:nvSpPr>
              <p:spPr bwMode="auto">
                <a:xfrm>
                  <a:off x="2196" y="1968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436" y="768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F’=5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436" y="960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436" y="1152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436" y="134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F’=2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436" y="158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436" y="1920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388" y="254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388" y="302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7" name="Line 41"/>
                <p:cNvSpPr>
                  <a:spLocks noChangeShapeType="1"/>
                </p:cNvSpPr>
                <p:nvPr/>
              </p:nvSpPr>
              <p:spPr bwMode="auto">
                <a:xfrm>
                  <a:off x="2196" y="624"/>
                  <a:ext cx="12" cy="26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1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088" y="980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251MHz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064" y="1156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200MHz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084" y="1356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150MHz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008" y="1910"/>
                  <a:ext cx="473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100">
                      <a:solidFill>
                        <a:schemeClr val="bg1"/>
                      </a:solidFill>
                    </a:rPr>
                    <a:t>1167MHz</a:t>
                  </a:r>
                </a:p>
              </p:txBody>
            </p:sp>
          </p:grpSp>
          <p:sp>
            <p:nvSpPr>
              <p:cNvPr id="39991" name="Text Box 46"/>
              <p:cNvSpPr txBox="1">
                <a:spLocks noChangeArrowheads="1"/>
              </p:cNvSpPr>
              <p:nvPr/>
            </p:nvSpPr>
            <p:spPr bwMode="auto">
              <a:xfrm>
                <a:off x="2109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sz="2400" b="1" dirty="0">
                    <a:solidFill>
                      <a:schemeClr val="bg1"/>
                    </a:solidFill>
                  </a:rPr>
                  <a:t>+</a:t>
                </a:r>
                <a:endParaRPr lang="es-E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943" name="Group 47"/>
            <p:cNvGrpSpPr>
              <a:grpSpLocks/>
            </p:cNvGrpSpPr>
            <p:nvPr/>
          </p:nvGrpSpPr>
          <p:grpSpPr bwMode="auto">
            <a:xfrm>
              <a:off x="3502" y="624"/>
              <a:ext cx="1440" cy="3024"/>
              <a:chOff x="3502" y="624"/>
              <a:chExt cx="1440" cy="3024"/>
            </a:xfrm>
          </p:grpSpPr>
          <p:sp>
            <p:nvSpPr>
              <p:cNvPr id="39968" name="Text Box 48"/>
              <p:cNvSpPr txBox="1">
                <a:spLocks noChangeArrowheads="1"/>
              </p:cNvSpPr>
              <p:nvPr/>
            </p:nvSpPr>
            <p:spPr bwMode="auto">
              <a:xfrm>
                <a:off x="3766" y="3408"/>
                <a:ext cx="9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err="1" smtClean="0">
                    <a:solidFill>
                      <a:schemeClr val="bg1"/>
                    </a:solidFill>
                  </a:rPr>
                  <a:t>Zeeman</a:t>
                </a:r>
                <a:r>
                  <a:rPr lang="es-ES_tradnl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sz="1800" dirty="0" err="1" smtClean="0">
                    <a:solidFill>
                      <a:schemeClr val="bg1"/>
                    </a:solidFill>
                  </a:rPr>
                  <a:t>Effect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9969" name="Group 49"/>
              <p:cNvGrpSpPr>
                <a:grpSpLocks/>
              </p:cNvGrpSpPr>
              <p:nvPr/>
            </p:nvGrpSpPr>
            <p:grpSpPr bwMode="auto">
              <a:xfrm>
                <a:off x="3540" y="624"/>
                <a:ext cx="1402" cy="2736"/>
                <a:chOff x="3540" y="624"/>
                <a:chExt cx="1402" cy="2736"/>
              </a:xfrm>
            </p:grpSpPr>
            <p:sp>
              <p:nvSpPr>
                <p:cNvPr id="39971" name="AutoShape 50" descr="Horizontal cla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792"/>
                  <a:ext cx="144" cy="288"/>
                </a:xfrm>
                <a:prstGeom prst="triangle">
                  <a:avLst>
                    <a:gd name="adj" fmla="val 37412"/>
                  </a:avLst>
                </a:prstGeom>
                <a:pattFill prst="lt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2" name="AutoShape 51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36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3" name="AutoShape 52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36" y="1008"/>
                  <a:ext cx="96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4" name="AutoShape 53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176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5" name="AutoShape 54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2616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6" name="AutoShape 55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304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7" name="AutoShape 56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60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8" name="AutoShape 57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992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9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780" y="816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 dirty="0">
                      <a:solidFill>
                        <a:schemeClr val="bg1"/>
                      </a:solidFill>
                    </a:rPr>
                    <a:t>11 </a:t>
                  </a:r>
                  <a:r>
                    <a:rPr lang="es-ES_tradnl" sz="1600" dirty="0" err="1" smtClean="0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0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828" y="1008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 9 </a:t>
                  </a:r>
                  <a:r>
                    <a:rPr lang="es-ES_tradnl" sz="1600" dirty="0" err="1" smtClean="0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1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3876" y="1200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2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876" y="139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5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3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3876" y="163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9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4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3876" y="2016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5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876" y="2640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9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6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3876" y="307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7" name="Line 66"/>
                <p:cNvSpPr>
                  <a:spLocks noChangeShapeType="1"/>
                </p:cNvSpPr>
                <p:nvPr/>
              </p:nvSpPr>
              <p:spPr bwMode="auto">
                <a:xfrm>
                  <a:off x="3588" y="624"/>
                  <a:ext cx="12" cy="2736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9970" name="Text Box 67"/>
              <p:cNvSpPr txBox="1">
                <a:spLocks noChangeArrowheads="1"/>
              </p:cNvSpPr>
              <p:nvPr/>
            </p:nvSpPr>
            <p:spPr bwMode="auto">
              <a:xfrm>
                <a:off x="3502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sz="2400" b="1" dirty="0">
                    <a:solidFill>
                      <a:schemeClr val="bg1"/>
                    </a:solidFill>
                  </a:rPr>
                  <a:t>+</a:t>
                </a:r>
                <a:endParaRPr lang="es-E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944" name="AutoShape 69"/>
            <p:cNvSpPr>
              <a:spLocks noChangeArrowheads="1"/>
            </p:cNvSpPr>
            <p:nvPr/>
          </p:nvSpPr>
          <p:spPr bwMode="auto">
            <a:xfrm>
              <a:off x="2016" y="374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sz="1800" b="1" dirty="0" smtClean="0">
                  <a:solidFill>
                    <a:srgbClr val="050000"/>
                  </a:solidFill>
                </a:rPr>
                <a:t>INTERACTION</a:t>
              </a:r>
              <a:endParaRPr lang="es-ES_tradnl" sz="1800" b="1" dirty="0">
                <a:solidFill>
                  <a:srgbClr val="050000"/>
                </a:solidFill>
              </a:endParaRPr>
            </a:p>
          </p:txBody>
        </p:sp>
        <p:sp>
          <p:nvSpPr>
            <p:cNvPr id="39945" name="AutoShape 70"/>
            <p:cNvSpPr>
              <a:spLocks noChangeArrowheads="1"/>
            </p:cNvSpPr>
            <p:nvPr/>
          </p:nvSpPr>
          <p:spPr bwMode="auto">
            <a:xfrm rot="-5400000">
              <a:off x="-95" y="1920"/>
              <a:ext cx="1190" cy="336"/>
            </a:xfrm>
            <a:prstGeom prst="rightArrow">
              <a:avLst>
                <a:gd name="adj1" fmla="val 50000"/>
                <a:gd name="adj2" fmla="val 88542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b="1" dirty="0" smtClean="0">
                  <a:solidFill>
                    <a:srgbClr val="050000"/>
                  </a:solidFill>
                </a:rPr>
                <a:t>ENERGY</a:t>
              </a:r>
              <a:endParaRPr lang="es-ES_tradnl" b="1" dirty="0">
                <a:solidFill>
                  <a:srgbClr val="050000"/>
                </a:solidFill>
              </a:endParaRPr>
            </a:p>
          </p:txBody>
        </p:sp>
        <p:grpSp>
          <p:nvGrpSpPr>
            <p:cNvPr id="39946" name="Group 71"/>
            <p:cNvGrpSpPr>
              <a:grpSpLocks/>
            </p:cNvGrpSpPr>
            <p:nvPr/>
          </p:nvGrpSpPr>
          <p:grpSpPr bwMode="auto">
            <a:xfrm>
              <a:off x="1325" y="624"/>
              <a:ext cx="3880" cy="3024"/>
              <a:chOff x="1325" y="624"/>
              <a:chExt cx="3880" cy="3024"/>
            </a:xfrm>
          </p:grpSpPr>
          <p:grpSp>
            <p:nvGrpSpPr>
              <p:cNvPr id="39950" name="Group 72"/>
              <p:cNvGrpSpPr>
                <a:grpSpLocks/>
              </p:cNvGrpSpPr>
              <p:nvPr/>
            </p:nvGrpSpPr>
            <p:grpSpPr bwMode="auto">
              <a:xfrm>
                <a:off x="1325" y="624"/>
                <a:ext cx="887" cy="3024"/>
                <a:chOff x="1325" y="624"/>
                <a:chExt cx="887" cy="3024"/>
              </a:xfrm>
            </p:grpSpPr>
            <p:sp>
              <p:nvSpPr>
                <p:cNvPr id="39952" name="Line 73"/>
                <p:cNvSpPr>
                  <a:spLocks noChangeShapeType="1"/>
                </p:cNvSpPr>
                <p:nvPr/>
              </p:nvSpPr>
              <p:spPr bwMode="auto">
                <a:xfrm>
                  <a:off x="1536" y="1296"/>
                  <a:ext cx="67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53" name="Line 74"/>
                <p:cNvSpPr>
                  <a:spLocks noChangeShapeType="1"/>
                </p:cNvSpPr>
                <p:nvPr/>
              </p:nvSpPr>
              <p:spPr bwMode="auto">
                <a:xfrm>
                  <a:off x="1536" y="1968"/>
                  <a:ext cx="67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54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474" y="3408"/>
                  <a:ext cx="738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800" dirty="0" smtClean="0">
                      <a:solidFill>
                        <a:schemeClr val="bg1"/>
                      </a:solidFill>
                    </a:rPr>
                    <a:t>Spin-</a:t>
                  </a:r>
                  <a:r>
                    <a:rPr lang="es-ES_tradnl" sz="1800" dirty="0" err="1" smtClean="0">
                      <a:solidFill>
                        <a:schemeClr val="bg1"/>
                      </a:solidFill>
                    </a:rPr>
                    <a:t>Orbit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55" name="Line 76"/>
                <p:cNvSpPr>
                  <a:spLocks noChangeShapeType="1"/>
                </p:cNvSpPr>
                <p:nvPr/>
              </p:nvSpPr>
              <p:spPr bwMode="auto">
                <a:xfrm>
                  <a:off x="1440" y="3024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grpSp>
              <p:nvGrpSpPr>
                <p:cNvPr id="39956" name="Group 77"/>
                <p:cNvGrpSpPr>
                  <a:grpSpLocks/>
                </p:cNvGrpSpPr>
                <p:nvPr/>
              </p:nvGrpSpPr>
              <p:grpSpPr bwMode="auto">
                <a:xfrm>
                  <a:off x="1440" y="624"/>
                  <a:ext cx="680" cy="2640"/>
                  <a:chOff x="1440" y="624"/>
                  <a:chExt cx="680" cy="2640"/>
                </a:xfrm>
              </p:grpSpPr>
              <p:sp>
                <p:nvSpPr>
                  <p:cNvPr id="39958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0" y="1296"/>
                    <a:ext cx="96" cy="384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59" name="Line 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40" y="1680"/>
                    <a:ext cx="96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056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P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3/2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1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1728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P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1/2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2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0" y="2782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S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1/2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624"/>
                    <a:ext cx="0" cy="264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4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120" y="1300"/>
                    <a:ext cx="0" cy="67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5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2110" y="1970"/>
                    <a:ext cx="0" cy="105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6" name="Text Box 86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1640" y="1528"/>
                    <a:ext cx="68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>
                      <a:spcBef>
                        <a:spcPct val="50000"/>
                      </a:spcBef>
                    </a:pPr>
                    <a:r>
                      <a:rPr lang="es-ES_tradnl" sz="1800">
                        <a:solidFill>
                          <a:schemeClr val="bg1"/>
                        </a:solidFill>
                        <a:sym typeface="Symbol" charset="0"/>
                      </a:rPr>
                      <a:t>100GHz</a:t>
                    </a:r>
                    <a:endParaRPr lang="es-ES_tradnl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7" name="Text Box 87"/>
                  <p:cNvSpPr txBox="1">
                    <a:spLocks noChangeArrowheads="1"/>
                  </p:cNvSpPr>
                  <p:nvPr/>
                </p:nvSpPr>
                <p:spPr bwMode="auto">
                  <a:xfrm rot="-5468026">
                    <a:off x="1676" y="2353"/>
                    <a:ext cx="59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>
                      <a:spcBef>
                        <a:spcPct val="50000"/>
                      </a:spcBef>
                    </a:pPr>
                    <a:r>
                      <a:rPr lang="es-ES_tradnl" sz="1800">
                        <a:solidFill>
                          <a:schemeClr val="bg1"/>
                        </a:solidFill>
                        <a:sym typeface="Symbol" charset="0"/>
                      </a:rPr>
                      <a:t>894nm</a:t>
                    </a:r>
                    <a:endParaRPr lang="es-ES_tradnl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9957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1325" y="3360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s-MX" sz="2400" b="1" dirty="0">
                      <a:solidFill>
                        <a:schemeClr val="bg1"/>
                      </a:solidFill>
                    </a:rPr>
                    <a:t>+</a:t>
                  </a:r>
                  <a:endParaRPr lang="es-E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9951" name="Text Box 89"/>
              <p:cNvSpPr txBox="1">
                <a:spLocks noChangeArrowheads="1"/>
              </p:cNvSpPr>
              <p:nvPr/>
            </p:nvSpPr>
            <p:spPr bwMode="auto">
              <a:xfrm rot="16172769">
                <a:off x="4545" y="2001"/>
                <a:ext cx="103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s-ES_tradnl" sz="2400" dirty="0" err="1" smtClean="0">
                    <a:solidFill>
                      <a:schemeClr val="bg1"/>
                    </a:solidFill>
                  </a:rPr>
                  <a:t>Not</a:t>
                </a:r>
                <a:r>
                  <a:rPr lang="es-ES_tradnl" sz="2400" dirty="0" smtClean="0">
                    <a:solidFill>
                      <a:schemeClr val="bg1"/>
                    </a:solidFill>
                  </a:rPr>
                  <a:t> at </a:t>
                </a:r>
                <a:r>
                  <a:rPr lang="es-ES_tradnl" sz="2400" dirty="0" err="1" smtClean="0">
                    <a:solidFill>
                      <a:schemeClr val="bg1"/>
                    </a:solidFill>
                  </a:rPr>
                  <a:t>scale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92" name="Imagen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107950" y="1633538"/>
            <a:ext cx="8893175" cy="4672012"/>
            <a:chOff x="68" y="1125"/>
            <a:chExt cx="5602" cy="2943"/>
          </a:xfrm>
        </p:grpSpPr>
        <p:sp>
          <p:nvSpPr>
            <p:cNvPr id="37893" name="AutoShape 4"/>
            <p:cNvSpPr>
              <a:spLocks noChangeArrowheads="1"/>
            </p:cNvSpPr>
            <p:nvPr/>
          </p:nvSpPr>
          <p:spPr bwMode="auto">
            <a:xfrm rot="5400000">
              <a:off x="5130" y="2938"/>
              <a:ext cx="522" cy="544"/>
            </a:xfrm>
            <a:custGeom>
              <a:avLst/>
              <a:gdLst>
                <a:gd name="T0" fmla="*/ 6 w 21600"/>
                <a:gd name="T1" fmla="*/ 0 h 21600"/>
                <a:gd name="T2" fmla="*/ 2 w 21600"/>
                <a:gd name="T3" fmla="*/ 4 h 21600"/>
                <a:gd name="T4" fmla="*/ 6 w 21600"/>
                <a:gd name="T5" fmla="*/ 2 h 21600"/>
                <a:gd name="T6" fmla="*/ 11 w 21600"/>
                <a:gd name="T7" fmla="*/ 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62 w 21600"/>
                <a:gd name="T13" fmla="*/ 0 h 21600"/>
                <a:gd name="T14" fmla="*/ 20938 w 21600"/>
                <a:gd name="T15" fmla="*/ 81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506" y="6562"/>
                  </a:moveTo>
                  <a:cubicBezTo>
                    <a:pt x="5916" y="4468"/>
                    <a:pt x="8275" y="3212"/>
                    <a:pt x="10800" y="3213"/>
                  </a:cubicBezTo>
                  <a:cubicBezTo>
                    <a:pt x="13324" y="3213"/>
                    <a:pt x="15683" y="4468"/>
                    <a:pt x="17093" y="6562"/>
                  </a:cubicBezTo>
                  <a:lnTo>
                    <a:pt x="19758" y="4767"/>
                  </a:lnTo>
                  <a:cubicBezTo>
                    <a:pt x="17751" y="1787"/>
                    <a:pt x="14393" y="-1"/>
                    <a:pt x="10799" y="0"/>
                  </a:cubicBezTo>
                  <a:cubicBezTo>
                    <a:pt x="7206" y="0"/>
                    <a:pt x="3848" y="1787"/>
                    <a:pt x="1841" y="476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TopRight">
                <a:rot lat="21299996" lon="180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grpSp>
          <p:nvGrpSpPr>
            <p:cNvPr id="37894" name="Group 5"/>
            <p:cNvGrpSpPr>
              <a:grpSpLocks/>
            </p:cNvGrpSpPr>
            <p:nvPr/>
          </p:nvGrpSpPr>
          <p:grpSpPr bwMode="auto">
            <a:xfrm>
              <a:off x="3560" y="2941"/>
              <a:ext cx="454" cy="317"/>
              <a:chOff x="521" y="2750"/>
              <a:chExt cx="454" cy="317"/>
            </a:xfrm>
          </p:grpSpPr>
          <p:sp>
            <p:nvSpPr>
              <p:cNvPr id="37995" name="AutoShape 6"/>
              <p:cNvSpPr>
                <a:spLocks noChangeArrowheads="1"/>
              </p:cNvSpPr>
              <p:nvPr/>
            </p:nvSpPr>
            <p:spPr bwMode="auto">
              <a:xfrm>
                <a:off x="521" y="2750"/>
                <a:ext cx="454" cy="317"/>
              </a:xfrm>
              <a:custGeom>
                <a:avLst/>
                <a:gdLst>
                  <a:gd name="T0" fmla="*/ 5 w 21600"/>
                  <a:gd name="T1" fmla="*/ 0 h 21600"/>
                  <a:gd name="T2" fmla="*/ 1 w 21600"/>
                  <a:gd name="T3" fmla="*/ 1 h 21600"/>
                  <a:gd name="T4" fmla="*/ 5 w 21600"/>
                  <a:gd name="T5" fmla="*/ 1 h 21600"/>
                  <a:gd name="T6" fmla="*/ 8 w 21600"/>
                  <a:gd name="T7" fmla="*/ 1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76 w 21600"/>
                  <a:gd name="T13" fmla="*/ 0 h 21600"/>
                  <a:gd name="T14" fmla="*/ 21124 w 21600"/>
                  <a:gd name="T15" fmla="*/ 85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9" y="6746"/>
                    </a:moveTo>
                    <a:cubicBezTo>
                      <a:pt x="5382" y="4325"/>
                      <a:pt x="7986" y="2839"/>
                      <a:pt x="10800" y="2840"/>
                    </a:cubicBezTo>
                    <a:cubicBezTo>
                      <a:pt x="13613" y="2840"/>
                      <a:pt x="16217" y="4325"/>
                      <a:pt x="17650" y="6746"/>
                    </a:cubicBezTo>
                    <a:lnTo>
                      <a:pt x="20094" y="5300"/>
                    </a:lnTo>
                    <a:cubicBezTo>
                      <a:pt x="18150" y="2014"/>
                      <a:pt x="14617" y="-1"/>
                      <a:pt x="10799" y="0"/>
                    </a:cubicBezTo>
                    <a:cubicBezTo>
                      <a:pt x="6982" y="0"/>
                      <a:pt x="3449" y="2014"/>
                      <a:pt x="1505" y="53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ES"/>
              </a:p>
            </p:txBody>
          </p:sp>
          <p:sp>
            <p:nvSpPr>
              <p:cNvPr id="37996" name="AutoShape 7"/>
              <p:cNvSpPr>
                <a:spLocks noChangeArrowheads="1"/>
              </p:cNvSpPr>
              <p:nvPr/>
            </p:nvSpPr>
            <p:spPr bwMode="auto">
              <a:xfrm rot="-5400000">
                <a:off x="702" y="2954"/>
                <a:ext cx="91" cy="136"/>
              </a:xfrm>
              <a:prstGeom prst="flowChartDelay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</p:grpSp>
        <p:grpSp>
          <p:nvGrpSpPr>
            <p:cNvPr id="37895" name="Group 8"/>
            <p:cNvGrpSpPr>
              <a:grpSpLocks/>
            </p:cNvGrpSpPr>
            <p:nvPr/>
          </p:nvGrpSpPr>
          <p:grpSpPr bwMode="auto">
            <a:xfrm>
              <a:off x="1156" y="2941"/>
              <a:ext cx="454" cy="317"/>
              <a:chOff x="521" y="2750"/>
              <a:chExt cx="454" cy="317"/>
            </a:xfrm>
          </p:grpSpPr>
          <p:sp>
            <p:nvSpPr>
              <p:cNvPr id="37993" name="AutoShape 9"/>
              <p:cNvSpPr>
                <a:spLocks noChangeArrowheads="1"/>
              </p:cNvSpPr>
              <p:nvPr/>
            </p:nvSpPr>
            <p:spPr bwMode="auto">
              <a:xfrm>
                <a:off x="521" y="2750"/>
                <a:ext cx="454" cy="317"/>
              </a:xfrm>
              <a:custGeom>
                <a:avLst/>
                <a:gdLst>
                  <a:gd name="T0" fmla="*/ 5 w 21600"/>
                  <a:gd name="T1" fmla="*/ 0 h 21600"/>
                  <a:gd name="T2" fmla="*/ 1 w 21600"/>
                  <a:gd name="T3" fmla="*/ 1 h 21600"/>
                  <a:gd name="T4" fmla="*/ 5 w 21600"/>
                  <a:gd name="T5" fmla="*/ 1 h 21600"/>
                  <a:gd name="T6" fmla="*/ 8 w 21600"/>
                  <a:gd name="T7" fmla="*/ 1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76 w 21600"/>
                  <a:gd name="T13" fmla="*/ 0 h 21600"/>
                  <a:gd name="T14" fmla="*/ 21124 w 21600"/>
                  <a:gd name="T15" fmla="*/ 85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9" y="6746"/>
                    </a:moveTo>
                    <a:cubicBezTo>
                      <a:pt x="5382" y="4325"/>
                      <a:pt x="7986" y="2839"/>
                      <a:pt x="10800" y="2840"/>
                    </a:cubicBezTo>
                    <a:cubicBezTo>
                      <a:pt x="13613" y="2840"/>
                      <a:pt x="16217" y="4325"/>
                      <a:pt x="17650" y="6746"/>
                    </a:cubicBezTo>
                    <a:lnTo>
                      <a:pt x="20094" y="5300"/>
                    </a:lnTo>
                    <a:cubicBezTo>
                      <a:pt x="18150" y="2014"/>
                      <a:pt x="14617" y="-1"/>
                      <a:pt x="10799" y="0"/>
                    </a:cubicBezTo>
                    <a:cubicBezTo>
                      <a:pt x="6982" y="0"/>
                      <a:pt x="3449" y="2014"/>
                      <a:pt x="1505" y="53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ES"/>
              </a:p>
            </p:txBody>
          </p:sp>
          <p:sp>
            <p:nvSpPr>
              <p:cNvPr id="37994" name="AutoShape 10"/>
              <p:cNvSpPr>
                <a:spLocks noChangeArrowheads="1"/>
              </p:cNvSpPr>
              <p:nvPr/>
            </p:nvSpPr>
            <p:spPr bwMode="auto">
              <a:xfrm rot="-5400000">
                <a:off x="702" y="2954"/>
                <a:ext cx="91" cy="136"/>
              </a:xfrm>
              <a:prstGeom prst="flowChartDelay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</p:grpSp>
        <p:grpSp>
          <p:nvGrpSpPr>
            <p:cNvPr id="37896" name="Group 11"/>
            <p:cNvGrpSpPr>
              <a:grpSpLocks/>
            </p:cNvGrpSpPr>
            <p:nvPr/>
          </p:nvGrpSpPr>
          <p:grpSpPr bwMode="auto">
            <a:xfrm>
              <a:off x="2200" y="3315"/>
              <a:ext cx="692" cy="345"/>
              <a:chOff x="4320" y="3600"/>
              <a:chExt cx="864" cy="432"/>
            </a:xfrm>
          </p:grpSpPr>
          <p:sp>
            <p:nvSpPr>
              <p:cNvPr id="37986" name="Line 12"/>
              <p:cNvSpPr>
                <a:spLocks noChangeShapeType="1"/>
              </p:cNvSpPr>
              <p:nvPr/>
            </p:nvSpPr>
            <p:spPr bwMode="auto">
              <a:xfrm flipV="1">
                <a:off x="4464" y="360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87" name="Line 13"/>
              <p:cNvSpPr>
                <a:spLocks noChangeShapeType="1"/>
              </p:cNvSpPr>
              <p:nvPr/>
            </p:nvSpPr>
            <p:spPr bwMode="auto">
              <a:xfrm flipV="1">
                <a:off x="4608" y="360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88" name="Line 14"/>
              <p:cNvSpPr>
                <a:spLocks noChangeShapeType="1"/>
              </p:cNvSpPr>
              <p:nvPr/>
            </p:nvSpPr>
            <p:spPr bwMode="auto">
              <a:xfrm flipV="1">
                <a:off x="4752" y="360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89" name="Line 15"/>
              <p:cNvSpPr>
                <a:spLocks noChangeShapeType="1"/>
              </p:cNvSpPr>
              <p:nvPr/>
            </p:nvSpPr>
            <p:spPr bwMode="auto">
              <a:xfrm flipV="1">
                <a:off x="4896" y="360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90" name="Line 16"/>
              <p:cNvSpPr>
                <a:spLocks noChangeShapeType="1"/>
              </p:cNvSpPr>
              <p:nvPr/>
            </p:nvSpPr>
            <p:spPr bwMode="auto">
              <a:xfrm flipV="1">
                <a:off x="5040" y="360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91" name="Line 17"/>
              <p:cNvSpPr>
                <a:spLocks noChangeShapeType="1"/>
              </p:cNvSpPr>
              <p:nvPr/>
            </p:nvSpPr>
            <p:spPr bwMode="auto">
              <a:xfrm flipV="1">
                <a:off x="5184" y="360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92" name="Line 18"/>
              <p:cNvSpPr>
                <a:spLocks noChangeShapeType="1"/>
              </p:cNvSpPr>
              <p:nvPr/>
            </p:nvSpPr>
            <p:spPr bwMode="auto">
              <a:xfrm flipV="1">
                <a:off x="4320" y="360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7897" name="Text Box 19"/>
            <p:cNvSpPr txBox="1">
              <a:spLocks noChangeArrowheads="1"/>
            </p:cNvSpPr>
            <p:nvPr/>
          </p:nvSpPr>
          <p:spPr bwMode="auto">
            <a:xfrm>
              <a:off x="1632" y="3757"/>
              <a:ext cx="196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MX" sz="1200" b="1" dirty="0" err="1">
                  <a:solidFill>
                    <a:schemeClr val="bg1"/>
                  </a:solidFill>
                </a:rPr>
                <a:t>CampoMagnético</a:t>
              </a:r>
              <a:r>
                <a:rPr lang="es-MX" sz="1200" b="1" dirty="0">
                  <a:solidFill>
                    <a:schemeClr val="bg1"/>
                  </a:solidFill>
                </a:rPr>
                <a:t> Constante </a:t>
              </a:r>
            </a:p>
            <a:p>
              <a:pPr algn="ctr" eaLnBrk="1" hangingPunct="1"/>
              <a:r>
                <a:rPr lang="es-MX" sz="1200" b="1" dirty="0">
                  <a:solidFill>
                    <a:schemeClr val="bg1"/>
                  </a:solidFill>
                </a:rPr>
                <a:t>(Campo C)</a:t>
              </a:r>
            </a:p>
          </p:txBody>
        </p:sp>
        <p:grpSp>
          <p:nvGrpSpPr>
            <p:cNvPr id="37898" name="Group 20"/>
            <p:cNvGrpSpPr>
              <a:grpSpLocks/>
            </p:cNvGrpSpPr>
            <p:nvPr/>
          </p:nvGrpSpPr>
          <p:grpSpPr bwMode="auto">
            <a:xfrm>
              <a:off x="68" y="2620"/>
              <a:ext cx="771" cy="586"/>
              <a:chOff x="68" y="2620"/>
              <a:chExt cx="771" cy="586"/>
            </a:xfrm>
          </p:grpSpPr>
          <p:grpSp>
            <p:nvGrpSpPr>
              <p:cNvPr id="37972" name="Group 21"/>
              <p:cNvGrpSpPr>
                <a:grpSpLocks/>
              </p:cNvGrpSpPr>
              <p:nvPr/>
            </p:nvGrpSpPr>
            <p:grpSpPr bwMode="auto">
              <a:xfrm>
                <a:off x="269" y="2968"/>
                <a:ext cx="465" cy="238"/>
                <a:chOff x="377" y="2607"/>
                <a:chExt cx="465" cy="238"/>
              </a:xfrm>
            </p:grpSpPr>
            <p:grpSp>
              <p:nvGrpSpPr>
                <p:cNvPr id="37974" name="Group 22"/>
                <p:cNvGrpSpPr>
                  <a:grpSpLocks/>
                </p:cNvGrpSpPr>
                <p:nvPr/>
              </p:nvGrpSpPr>
              <p:grpSpPr bwMode="auto">
                <a:xfrm>
                  <a:off x="612" y="2611"/>
                  <a:ext cx="230" cy="230"/>
                  <a:chOff x="748" y="2066"/>
                  <a:chExt cx="230" cy="230"/>
                </a:xfrm>
              </p:grpSpPr>
              <p:sp>
                <p:nvSpPr>
                  <p:cNvPr id="37984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2066"/>
                    <a:ext cx="230" cy="23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round/>
                    <a:headEnd/>
                    <a:tailEnd/>
                  </a:ln>
                  <a:scene3d>
                    <a:camera prst="legacyObliqueTopRight">
                      <a:rot lat="20399996" lon="17099995" rev="0"/>
                    </a:camera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FF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s-MX"/>
                  </a:p>
                </p:txBody>
              </p:sp>
              <p:sp>
                <p:nvSpPr>
                  <p:cNvPr id="37985" name="Rectangle 2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861" y="2164"/>
                    <a:ext cx="46" cy="4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0" lon="16199995" rev="0"/>
                    </a:camera>
                    <a:lightRig rig="legacyFlat3" dir="b"/>
                  </a:scene3d>
                  <a:sp3d prstMaterial="legacyMatte">
                    <a:bevelT w="13500" h="13500" prst="angle"/>
                    <a:bevelB w="13500" h="13500" prst="angle"/>
                    <a:extrusionClr>
                      <a:srgbClr val="FFFFF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37975" name="Group 25"/>
                <p:cNvGrpSpPr>
                  <a:grpSpLocks/>
                </p:cNvGrpSpPr>
                <p:nvPr/>
              </p:nvGrpSpPr>
              <p:grpSpPr bwMode="auto">
                <a:xfrm>
                  <a:off x="377" y="2607"/>
                  <a:ext cx="462" cy="238"/>
                  <a:chOff x="68" y="2062"/>
                  <a:chExt cx="462" cy="238"/>
                </a:xfrm>
              </p:grpSpPr>
              <p:grpSp>
                <p:nvGrpSpPr>
                  <p:cNvPr id="37976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68" y="2062"/>
                    <a:ext cx="462" cy="238"/>
                    <a:chOff x="740" y="2557"/>
                    <a:chExt cx="462" cy="238"/>
                  </a:xfrm>
                </p:grpSpPr>
                <p:sp>
                  <p:nvSpPr>
                    <p:cNvPr id="37978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0" y="2557"/>
                      <a:ext cx="230" cy="23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round/>
                      <a:headEnd/>
                      <a:tailEnd/>
                    </a:ln>
                    <a:scene3d>
                      <a:camera prst="legacyObliqueTopRight">
                        <a:rot lat="20399996" lon="17099995" rev="0"/>
                      </a:camera>
                      <a:lightRig rig="legacyFlat3" dir="b"/>
                    </a:scene3d>
                    <a:sp3d extrusionH="36500" prstMaterial="legacyMatte">
                      <a:bevelT w="13500" h="13500" prst="angle"/>
                      <a:bevelB w="13500" h="13500" prst="angle"/>
                      <a:extrusionClr>
                        <a:srgbClr val="FF000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37979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5" y="2561"/>
                      <a:ext cx="230" cy="23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round/>
                      <a:headEnd/>
                      <a:tailEnd/>
                    </a:ln>
                    <a:scene3d>
                      <a:camera prst="legacyObliqueTopRight">
                        <a:rot lat="20399996" lon="17099995" rev="0"/>
                      </a:camera>
                      <a:lightRig rig="legacyFlat3" dir="b"/>
                    </a:scene3d>
                    <a:sp3d extrusionH="36500" prstMaterial="legacyMatte">
                      <a:bevelT w="13500" h="13500" prst="angle"/>
                      <a:bevelB w="13500" h="13500" prst="angle"/>
                      <a:extrusionClr>
                        <a:srgbClr val="FF000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37980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3" y="2561"/>
                      <a:ext cx="230" cy="23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round/>
                      <a:headEnd/>
                      <a:tailEnd/>
                    </a:ln>
                    <a:scene3d>
                      <a:camera prst="legacyObliqueTopRight">
                        <a:rot lat="20399996" lon="17099995" rev="0"/>
                      </a:camera>
                      <a:lightRig rig="legacyFlat3" dir="b"/>
                    </a:scene3d>
                    <a:sp3d extrusionH="36500" prstMaterial="legacyMatte">
                      <a:bevelT w="13500" h="13500" prst="angle"/>
                      <a:bevelB w="13500" h="13500" prst="angle"/>
                      <a:extrusionClr>
                        <a:srgbClr val="FF000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37981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9" y="2561"/>
                      <a:ext cx="230" cy="23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round/>
                      <a:headEnd/>
                      <a:tailEnd/>
                    </a:ln>
                    <a:scene3d>
                      <a:camera prst="legacyObliqueTopRight">
                        <a:rot lat="20399996" lon="17099995" rev="0"/>
                      </a:camera>
                      <a:lightRig rig="legacyFlat3" dir="b"/>
                    </a:scene3d>
                    <a:sp3d extrusionH="36500" prstMaterial="legacyMatte">
                      <a:bevelT w="13500" h="13500" prst="angle"/>
                      <a:bevelB w="13500" h="13500" prst="angle"/>
                      <a:extrusionClr>
                        <a:srgbClr val="FF000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37982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24" y="2565"/>
                      <a:ext cx="230" cy="23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round/>
                      <a:headEnd/>
                      <a:tailEnd/>
                    </a:ln>
                    <a:scene3d>
                      <a:camera prst="legacyObliqueTopRight">
                        <a:rot lat="20399996" lon="17099995" rev="0"/>
                      </a:camera>
                      <a:lightRig rig="legacyFlat3" dir="b"/>
                    </a:scene3d>
                    <a:sp3d extrusionH="36500" prstMaterial="legacyMatte">
                      <a:bevelT w="13500" h="13500" prst="angle"/>
                      <a:bevelB w="13500" h="13500" prst="angle"/>
                      <a:extrusionClr>
                        <a:srgbClr val="FF000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37983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2" y="2565"/>
                      <a:ext cx="230" cy="23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round/>
                      <a:headEnd/>
                      <a:tailEnd/>
                    </a:ln>
                    <a:scene3d>
                      <a:camera prst="legacyObliqueTopRight">
                        <a:rot lat="20399996" lon="17099995" rev="0"/>
                      </a:camera>
                      <a:lightRig rig="legacyFlat3" dir="b"/>
                    </a:scene3d>
                    <a:sp3d extrusionH="36500" prstMaterial="legacyMatte">
                      <a:bevelT w="13500" h="13500" prst="angle"/>
                      <a:bevelB w="13500" h="13500" prst="angle"/>
                      <a:extrusionClr>
                        <a:srgbClr val="FF0000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endParaRPr lang="es-MX"/>
                    </a:p>
                  </p:txBody>
                </p:sp>
              </p:grpSp>
              <p:sp>
                <p:nvSpPr>
                  <p:cNvPr id="37977" name="Rectangle 3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08" y="2164"/>
                    <a:ext cx="46" cy="4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0" lon="16199995" rev="0"/>
                    </a:camera>
                    <a:lightRig rig="legacyFlat3" dir="b"/>
                  </a:scene3d>
                  <a:sp3d prstMaterial="legacyMatte">
                    <a:bevelT w="13500" h="13500" prst="angle"/>
                    <a:bevelB w="13500" h="13500" prst="angle"/>
                    <a:extrusionClr>
                      <a:srgbClr val="FFFFF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es-MX"/>
                  </a:p>
                </p:txBody>
              </p:sp>
            </p:grpSp>
          </p:grpSp>
          <p:sp>
            <p:nvSpPr>
              <p:cNvPr id="37973" name="Text Box 34"/>
              <p:cNvSpPr txBox="1">
                <a:spLocks noChangeArrowheads="1"/>
              </p:cNvSpPr>
              <p:nvPr/>
            </p:nvSpPr>
            <p:spPr bwMode="auto">
              <a:xfrm>
                <a:off x="68" y="2620"/>
                <a:ext cx="771" cy="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MX" sz="1200" b="1" dirty="0">
                    <a:solidFill>
                      <a:schemeClr val="bg1"/>
                    </a:solidFill>
                  </a:rPr>
                  <a:t>Contenedor con Cesio 133</a:t>
                </a:r>
              </a:p>
            </p:txBody>
          </p:sp>
        </p:grpSp>
        <p:sp>
          <p:nvSpPr>
            <p:cNvPr id="37899" name="Text Box 35"/>
            <p:cNvSpPr txBox="1">
              <a:spLocks noChangeArrowheads="1"/>
            </p:cNvSpPr>
            <p:nvPr/>
          </p:nvSpPr>
          <p:spPr bwMode="auto">
            <a:xfrm>
              <a:off x="1730" y="2277"/>
              <a:ext cx="81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MX" sz="1200" b="1">
                  <a:solidFill>
                    <a:schemeClr val="bg1"/>
                  </a:solidFill>
                </a:rPr>
                <a:t>Cavidad de Ramsey</a:t>
              </a:r>
            </a:p>
          </p:txBody>
        </p:sp>
        <p:sp>
          <p:nvSpPr>
            <p:cNvPr id="37900" name="Text Box 36"/>
            <p:cNvSpPr txBox="1">
              <a:spLocks noChangeArrowheads="1"/>
            </p:cNvSpPr>
            <p:nvPr/>
          </p:nvSpPr>
          <p:spPr bwMode="auto">
            <a:xfrm>
              <a:off x="3424" y="2434"/>
              <a:ext cx="771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MX" sz="1200" b="1" dirty="0">
                  <a:solidFill>
                    <a:schemeClr val="bg1"/>
                  </a:solidFill>
                </a:rPr>
                <a:t>Campo Magnético </a:t>
              </a:r>
              <a:r>
                <a:rPr lang="es-MX" sz="1200" b="1" dirty="0" err="1">
                  <a:solidFill>
                    <a:schemeClr val="bg1"/>
                  </a:solidFill>
                </a:rPr>
                <a:t>Inhomogéneo</a:t>
              </a:r>
              <a:r>
                <a:rPr lang="es-MX" sz="1200" b="1" dirty="0">
                  <a:solidFill>
                    <a:schemeClr val="bg1"/>
                  </a:solidFill>
                </a:rPr>
                <a:t> (Campo B)</a:t>
              </a:r>
            </a:p>
          </p:txBody>
        </p:sp>
        <p:sp>
          <p:nvSpPr>
            <p:cNvPr id="37901" name="Text Box 37"/>
            <p:cNvSpPr txBox="1">
              <a:spLocks noChangeArrowheads="1"/>
            </p:cNvSpPr>
            <p:nvPr/>
          </p:nvSpPr>
          <p:spPr bwMode="auto">
            <a:xfrm>
              <a:off x="1020" y="2479"/>
              <a:ext cx="771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MX" sz="1200" b="1" dirty="0">
                  <a:solidFill>
                    <a:schemeClr val="bg1"/>
                  </a:solidFill>
                </a:rPr>
                <a:t>Campo Magnético </a:t>
              </a:r>
              <a:r>
                <a:rPr lang="es-MX" sz="1200" b="1" dirty="0" err="1">
                  <a:solidFill>
                    <a:schemeClr val="bg1"/>
                  </a:solidFill>
                </a:rPr>
                <a:t>Inhomogéneo</a:t>
              </a:r>
              <a:r>
                <a:rPr lang="es-MX" sz="1200" b="1" dirty="0">
                  <a:solidFill>
                    <a:schemeClr val="bg1"/>
                  </a:solidFill>
                </a:rPr>
                <a:t> (Campo A)</a:t>
              </a:r>
            </a:p>
          </p:txBody>
        </p:sp>
        <p:sp>
          <p:nvSpPr>
            <p:cNvPr id="37902" name="AutoShape 38"/>
            <p:cNvSpPr>
              <a:spLocks noChangeArrowheads="1"/>
            </p:cNvSpPr>
            <p:nvPr/>
          </p:nvSpPr>
          <p:spPr bwMode="auto">
            <a:xfrm>
              <a:off x="624" y="3070"/>
              <a:ext cx="4615" cy="75"/>
            </a:xfrm>
            <a:prstGeom prst="rightArrow">
              <a:avLst>
                <a:gd name="adj1" fmla="val 59722"/>
                <a:gd name="adj2" fmla="val 429024"/>
              </a:avLst>
            </a:prstGeom>
            <a:solidFill>
              <a:srgbClr val="33CCCC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>
              <a:flatTx/>
            </a:bodyPr>
            <a:lstStyle/>
            <a:p>
              <a:pPr algn="l"/>
              <a:endParaRPr lang="es-MX" sz="1800">
                <a:latin typeface="Arial" charset="0"/>
              </a:endParaRPr>
            </a:p>
          </p:txBody>
        </p:sp>
        <p:grpSp>
          <p:nvGrpSpPr>
            <p:cNvPr id="37903" name="Group 39"/>
            <p:cNvGrpSpPr>
              <a:grpSpLocks/>
            </p:cNvGrpSpPr>
            <p:nvPr/>
          </p:nvGrpSpPr>
          <p:grpSpPr bwMode="auto">
            <a:xfrm>
              <a:off x="2095" y="2565"/>
              <a:ext cx="1012" cy="1011"/>
              <a:chOff x="2458" y="1648"/>
              <a:chExt cx="1012" cy="1011"/>
            </a:xfrm>
          </p:grpSpPr>
          <p:grpSp>
            <p:nvGrpSpPr>
              <p:cNvPr id="37968" name="Group 40"/>
              <p:cNvGrpSpPr>
                <a:grpSpLocks/>
              </p:cNvGrpSpPr>
              <p:nvPr/>
            </p:nvGrpSpPr>
            <p:grpSpPr bwMode="auto">
              <a:xfrm>
                <a:off x="2458" y="1648"/>
                <a:ext cx="921" cy="1011"/>
                <a:chOff x="3312" y="1584"/>
                <a:chExt cx="1440" cy="1584"/>
              </a:xfrm>
            </p:grpSpPr>
            <p:sp>
              <p:nvSpPr>
                <p:cNvPr id="37970" name="AutoShape 41"/>
                <p:cNvSpPr>
                  <a:spLocks noChangeArrowheads="1"/>
                </p:cNvSpPr>
                <p:nvPr/>
              </p:nvSpPr>
              <p:spPr bwMode="auto">
                <a:xfrm>
                  <a:off x="3312" y="2160"/>
                  <a:ext cx="1440" cy="1008"/>
                </a:xfrm>
                <a:custGeom>
                  <a:avLst/>
                  <a:gdLst>
                    <a:gd name="T0" fmla="*/ 48 w 21600"/>
                    <a:gd name="T1" fmla="*/ 0 h 21600"/>
                    <a:gd name="T2" fmla="*/ 9 w 21600"/>
                    <a:gd name="T3" fmla="*/ 23 h 21600"/>
                    <a:gd name="T4" fmla="*/ 48 w 21600"/>
                    <a:gd name="T5" fmla="*/ 9 h 21600"/>
                    <a:gd name="T6" fmla="*/ 87 w 21600"/>
                    <a:gd name="T7" fmla="*/ 23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45 w 21600"/>
                    <a:gd name="T13" fmla="*/ 0 h 21600"/>
                    <a:gd name="T14" fmla="*/ 21255 w 21600"/>
                    <a:gd name="T15" fmla="*/ 124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088" y="10586"/>
                      </a:moveTo>
                      <a:cubicBezTo>
                        <a:pt x="4203" y="6962"/>
                        <a:pt x="7174" y="4084"/>
                        <a:pt x="10800" y="4085"/>
                      </a:cubicBezTo>
                      <a:cubicBezTo>
                        <a:pt x="14425" y="4085"/>
                        <a:pt x="17396" y="6962"/>
                        <a:pt x="17511" y="10586"/>
                      </a:cubicBezTo>
                      <a:lnTo>
                        <a:pt x="21594" y="10455"/>
                      </a:lnTo>
                      <a:cubicBezTo>
                        <a:pt x="21408" y="4628"/>
                        <a:pt x="16630" y="-1"/>
                        <a:pt x="10799" y="0"/>
                      </a:cubicBezTo>
                      <a:cubicBezTo>
                        <a:pt x="4969" y="0"/>
                        <a:pt x="191" y="4628"/>
                        <a:pt x="5" y="10455"/>
                      </a:cubicBez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round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99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s-ES"/>
                </a:p>
              </p:txBody>
            </p:sp>
            <p:sp>
              <p:nvSpPr>
                <p:cNvPr id="37971" name="Rectangle 42"/>
                <p:cNvSpPr>
                  <a:spLocks noChangeArrowheads="1"/>
                </p:cNvSpPr>
                <p:nvPr/>
              </p:nvSpPr>
              <p:spPr bwMode="auto">
                <a:xfrm>
                  <a:off x="3888" y="1584"/>
                  <a:ext cx="288" cy="576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99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s-MX"/>
                </a:p>
              </p:txBody>
            </p:sp>
          </p:grpSp>
          <p:sp>
            <p:nvSpPr>
              <p:cNvPr id="37969" name="Rectangle 43"/>
              <p:cNvSpPr>
                <a:spLocks noChangeArrowheads="1"/>
              </p:cNvSpPr>
              <p:nvPr/>
            </p:nvSpPr>
            <p:spPr bwMode="auto">
              <a:xfrm flipH="1">
                <a:off x="3424" y="2169"/>
                <a:ext cx="46" cy="45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0" lon="16199995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FF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</p:grpSp>
        <p:sp>
          <p:nvSpPr>
            <p:cNvPr id="37904" name="AutoShape 44"/>
            <p:cNvSpPr>
              <a:spLocks noChangeArrowheads="1"/>
            </p:cNvSpPr>
            <p:nvPr/>
          </p:nvSpPr>
          <p:spPr bwMode="auto">
            <a:xfrm rot="1738071">
              <a:off x="1339" y="3225"/>
              <a:ext cx="680" cy="68"/>
            </a:xfrm>
            <a:prstGeom prst="rightArrow">
              <a:avLst>
                <a:gd name="adj1" fmla="val 59722"/>
                <a:gd name="adj2" fmla="val 69722"/>
              </a:avLst>
            </a:prstGeom>
            <a:solidFill>
              <a:srgbClr val="33CCCC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>
              <a:flatTx/>
            </a:bodyPr>
            <a:lstStyle/>
            <a:p>
              <a:pPr algn="l"/>
              <a:endParaRPr lang="es-MX" sz="1800">
                <a:latin typeface="Arial" charset="0"/>
              </a:endParaRPr>
            </a:p>
          </p:txBody>
        </p:sp>
        <p:grpSp>
          <p:nvGrpSpPr>
            <p:cNvPr id="37905" name="Group 45"/>
            <p:cNvGrpSpPr>
              <a:grpSpLocks/>
            </p:cNvGrpSpPr>
            <p:nvPr/>
          </p:nvGrpSpPr>
          <p:grpSpPr bwMode="auto">
            <a:xfrm>
              <a:off x="1298" y="2986"/>
              <a:ext cx="175" cy="209"/>
              <a:chOff x="709" y="2795"/>
              <a:chExt cx="175" cy="209"/>
            </a:xfrm>
          </p:grpSpPr>
          <p:sp>
            <p:nvSpPr>
              <p:cNvPr id="37963" name="Line 46"/>
              <p:cNvSpPr>
                <a:spLocks noChangeShapeType="1"/>
              </p:cNvSpPr>
              <p:nvPr/>
            </p:nvSpPr>
            <p:spPr bwMode="auto">
              <a:xfrm flipV="1">
                <a:off x="793" y="2795"/>
                <a:ext cx="0" cy="18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64" name="Line 47"/>
              <p:cNvSpPr>
                <a:spLocks noChangeShapeType="1"/>
              </p:cNvSpPr>
              <p:nvPr/>
            </p:nvSpPr>
            <p:spPr bwMode="auto">
              <a:xfrm rot="1200000" flipV="1">
                <a:off x="839" y="2795"/>
                <a:ext cx="0" cy="19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65" name="Line 48"/>
              <p:cNvSpPr>
                <a:spLocks noChangeShapeType="1"/>
              </p:cNvSpPr>
              <p:nvPr/>
            </p:nvSpPr>
            <p:spPr bwMode="auto">
              <a:xfrm rot="20400000" flipV="1">
                <a:off x="748" y="2795"/>
                <a:ext cx="0" cy="19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66" name="Line 49"/>
              <p:cNvSpPr>
                <a:spLocks noChangeShapeType="1"/>
              </p:cNvSpPr>
              <p:nvPr/>
            </p:nvSpPr>
            <p:spPr bwMode="auto">
              <a:xfrm rot="2400000" flipV="1">
                <a:off x="884" y="2826"/>
                <a:ext cx="0" cy="17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67" name="Line 50"/>
              <p:cNvSpPr>
                <a:spLocks noChangeShapeType="1"/>
              </p:cNvSpPr>
              <p:nvPr/>
            </p:nvSpPr>
            <p:spPr bwMode="auto">
              <a:xfrm rot="19200000" flipV="1">
                <a:off x="709" y="2829"/>
                <a:ext cx="0" cy="17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7906" name="AutoShape 51"/>
            <p:cNvSpPr>
              <a:spLocks noChangeArrowheads="1"/>
            </p:cNvSpPr>
            <p:nvPr/>
          </p:nvSpPr>
          <p:spPr bwMode="auto">
            <a:xfrm rot="1738071">
              <a:off x="3742" y="3236"/>
              <a:ext cx="680" cy="68"/>
            </a:xfrm>
            <a:prstGeom prst="rightArrow">
              <a:avLst>
                <a:gd name="adj1" fmla="val 59722"/>
                <a:gd name="adj2" fmla="val 69722"/>
              </a:avLst>
            </a:prstGeom>
            <a:solidFill>
              <a:srgbClr val="33CCCC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>
              <a:flatTx/>
            </a:bodyPr>
            <a:lstStyle/>
            <a:p>
              <a:pPr algn="l"/>
              <a:endParaRPr lang="es-MX" sz="1800">
                <a:latin typeface="Arial" charset="0"/>
              </a:endParaRPr>
            </a:p>
          </p:txBody>
        </p:sp>
        <p:grpSp>
          <p:nvGrpSpPr>
            <p:cNvPr id="37907" name="Group 52"/>
            <p:cNvGrpSpPr>
              <a:grpSpLocks/>
            </p:cNvGrpSpPr>
            <p:nvPr/>
          </p:nvGrpSpPr>
          <p:grpSpPr bwMode="auto">
            <a:xfrm>
              <a:off x="3702" y="2986"/>
              <a:ext cx="175" cy="209"/>
              <a:chOff x="709" y="2795"/>
              <a:chExt cx="175" cy="209"/>
            </a:xfrm>
          </p:grpSpPr>
          <p:sp>
            <p:nvSpPr>
              <p:cNvPr id="37958" name="Line 53"/>
              <p:cNvSpPr>
                <a:spLocks noChangeShapeType="1"/>
              </p:cNvSpPr>
              <p:nvPr/>
            </p:nvSpPr>
            <p:spPr bwMode="auto">
              <a:xfrm flipV="1">
                <a:off x="793" y="2795"/>
                <a:ext cx="0" cy="18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59" name="Line 54"/>
              <p:cNvSpPr>
                <a:spLocks noChangeShapeType="1"/>
              </p:cNvSpPr>
              <p:nvPr/>
            </p:nvSpPr>
            <p:spPr bwMode="auto">
              <a:xfrm rot="1200000" flipV="1">
                <a:off x="839" y="2795"/>
                <a:ext cx="0" cy="19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60" name="Line 55"/>
              <p:cNvSpPr>
                <a:spLocks noChangeShapeType="1"/>
              </p:cNvSpPr>
              <p:nvPr/>
            </p:nvSpPr>
            <p:spPr bwMode="auto">
              <a:xfrm rot="20400000" flipV="1">
                <a:off x="748" y="2795"/>
                <a:ext cx="0" cy="19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61" name="Line 56"/>
              <p:cNvSpPr>
                <a:spLocks noChangeShapeType="1"/>
              </p:cNvSpPr>
              <p:nvPr/>
            </p:nvSpPr>
            <p:spPr bwMode="auto">
              <a:xfrm rot="2400000" flipV="1">
                <a:off x="884" y="2826"/>
                <a:ext cx="0" cy="17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62" name="Line 57"/>
              <p:cNvSpPr>
                <a:spLocks noChangeShapeType="1"/>
              </p:cNvSpPr>
              <p:nvPr/>
            </p:nvSpPr>
            <p:spPr bwMode="auto">
              <a:xfrm rot="19200000" flipV="1">
                <a:off x="709" y="2829"/>
                <a:ext cx="0" cy="17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37908" name="Group 58"/>
            <p:cNvGrpSpPr>
              <a:grpSpLocks/>
            </p:cNvGrpSpPr>
            <p:nvPr/>
          </p:nvGrpSpPr>
          <p:grpSpPr bwMode="auto">
            <a:xfrm>
              <a:off x="1792" y="2964"/>
              <a:ext cx="272" cy="68"/>
              <a:chOff x="1655" y="2456"/>
              <a:chExt cx="272" cy="68"/>
            </a:xfrm>
          </p:grpSpPr>
          <p:sp>
            <p:nvSpPr>
              <p:cNvPr id="37954" name="Oval 59"/>
              <p:cNvSpPr>
                <a:spLocks noChangeArrowheads="1"/>
              </p:cNvSpPr>
              <p:nvPr/>
            </p:nvSpPr>
            <p:spPr bwMode="auto">
              <a:xfrm>
                <a:off x="1655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55" name="Oval 60"/>
              <p:cNvSpPr>
                <a:spLocks noChangeArrowheads="1"/>
              </p:cNvSpPr>
              <p:nvPr/>
            </p:nvSpPr>
            <p:spPr bwMode="auto">
              <a:xfrm>
                <a:off x="1791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56" name="Oval 61"/>
              <p:cNvSpPr>
                <a:spLocks noChangeArrowheads="1"/>
              </p:cNvSpPr>
              <p:nvPr/>
            </p:nvSpPr>
            <p:spPr bwMode="auto">
              <a:xfrm>
                <a:off x="1723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57" name="Oval 62"/>
              <p:cNvSpPr>
                <a:spLocks noChangeArrowheads="1"/>
              </p:cNvSpPr>
              <p:nvPr/>
            </p:nvSpPr>
            <p:spPr bwMode="auto">
              <a:xfrm>
                <a:off x="1859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grpSp>
          <p:nvGrpSpPr>
            <p:cNvPr id="37909" name="Group 63"/>
            <p:cNvGrpSpPr>
              <a:grpSpLocks/>
            </p:cNvGrpSpPr>
            <p:nvPr/>
          </p:nvGrpSpPr>
          <p:grpSpPr bwMode="auto">
            <a:xfrm>
              <a:off x="3243" y="3168"/>
              <a:ext cx="272" cy="68"/>
              <a:chOff x="3152" y="2660"/>
              <a:chExt cx="272" cy="68"/>
            </a:xfrm>
          </p:grpSpPr>
          <p:sp>
            <p:nvSpPr>
              <p:cNvPr id="37950" name="Oval 64"/>
              <p:cNvSpPr>
                <a:spLocks noChangeArrowheads="1"/>
              </p:cNvSpPr>
              <p:nvPr/>
            </p:nvSpPr>
            <p:spPr bwMode="auto">
              <a:xfrm>
                <a:off x="3152" y="2660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51" name="Oval 65"/>
              <p:cNvSpPr>
                <a:spLocks noChangeArrowheads="1"/>
              </p:cNvSpPr>
              <p:nvPr/>
            </p:nvSpPr>
            <p:spPr bwMode="auto">
              <a:xfrm>
                <a:off x="3220" y="2660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52" name="Oval 66"/>
              <p:cNvSpPr>
                <a:spLocks noChangeArrowheads="1"/>
              </p:cNvSpPr>
              <p:nvPr/>
            </p:nvSpPr>
            <p:spPr bwMode="auto">
              <a:xfrm>
                <a:off x="3288" y="2660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53" name="Oval 67"/>
              <p:cNvSpPr>
                <a:spLocks noChangeArrowheads="1"/>
              </p:cNvSpPr>
              <p:nvPr/>
            </p:nvSpPr>
            <p:spPr bwMode="auto">
              <a:xfrm>
                <a:off x="3356" y="2660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grpSp>
          <p:nvGrpSpPr>
            <p:cNvPr id="37910" name="Group 68"/>
            <p:cNvGrpSpPr>
              <a:grpSpLocks/>
            </p:cNvGrpSpPr>
            <p:nvPr/>
          </p:nvGrpSpPr>
          <p:grpSpPr bwMode="auto">
            <a:xfrm>
              <a:off x="4173" y="2964"/>
              <a:ext cx="204" cy="68"/>
              <a:chOff x="4059" y="2456"/>
              <a:chExt cx="204" cy="68"/>
            </a:xfrm>
          </p:grpSpPr>
          <p:sp>
            <p:nvSpPr>
              <p:cNvPr id="37947" name="Oval 69"/>
              <p:cNvSpPr>
                <a:spLocks noChangeArrowheads="1"/>
              </p:cNvSpPr>
              <p:nvPr/>
            </p:nvSpPr>
            <p:spPr bwMode="auto">
              <a:xfrm>
                <a:off x="4059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48" name="Oval 70"/>
              <p:cNvSpPr>
                <a:spLocks noChangeArrowheads="1"/>
              </p:cNvSpPr>
              <p:nvPr/>
            </p:nvSpPr>
            <p:spPr bwMode="auto">
              <a:xfrm>
                <a:off x="4127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49" name="Oval 71"/>
              <p:cNvSpPr>
                <a:spLocks noChangeArrowheads="1"/>
              </p:cNvSpPr>
              <p:nvPr/>
            </p:nvSpPr>
            <p:spPr bwMode="auto">
              <a:xfrm>
                <a:off x="4195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37911" name="Rectangle 72"/>
            <p:cNvSpPr>
              <a:spLocks noChangeArrowheads="1"/>
            </p:cNvSpPr>
            <p:nvPr/>
          </p:nvSpPr>
          <p:spPr bwMode="auto">
            <a:xfrm>
              <a:off x="4694" y="2941"/>
              <a:ext cx="23" cy="545"/>
            </a:xfrm>
            <a:prstGeom prst="rect">
              <a:avLst/>
            </a:prstGeom>
            <a:solidFill>
              <a:srgbClr val="FFCC00"/>
            </a:solidFill>
            <a:ln w="9525">
              <a:miter lim="800000"/>
              <a:headEnd/>
              <a:tailEnd/>
            </a:ln>
            <a:scene3d>
              <a:camera prst="legacyObliqueTopRight">
                <a:rot lat="0" lon="19199996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es-MX"/>
            </a:p>
          </p:txBody>
        </p:sp>
        <p:grpSp>
          <p:nvGrpSpPr>
            <p:cNvPr id="37912" name="Group 73"/>
            <p:cNvGrpSpPr>
              <a:grpSpLocks/>
            </p:cNvGrpSpPr>
            <p:nvPr/>
          </p:nvGrpSpPr>
          <p:grpSpPr bwMode="auto">
            <a:xfrm>
              <a:off x="1497" y="3349"/>
              <a:ext cx="204" cy="68"/>
              <a:chOff x="1406" y="2841"/>
              <a:chExt cx="204" cy="68"/>
            </a:xfrm>
          </p:grpSpPr>
          <p:sp>
            <p:nvSpPr>
              <p:cNvPr id="37944" name="Oval 74"/>
              <p:cNvSpPr>
                <a:spLocks noChangeArrowheads="1"/>
              </p:cNvSpPr>
              <p:nvPr/>
            </p:nvSpPr>
            <p:spPr bwMode="auto">
              <a:xfrm>
                <a:off x="1406" y="2841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45" name="Oval 75"/>
              <p:cNvSpPr>
                <a:spLocks noChangeArrowheads="1"/>
              </p:cNvSpPr>
              <p:nvPr/>
            </p:nvSpPr>
            <p:spPr bwMode="auto">
              <a:xfrm>
                <a:off x="1474" y="2841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46" name="Oval 76"/>
              <p:cNvSpPr>
                <a:spLocks noChangeArrowheads="1"/>
              </p:cNvSpPr>
              <p:nvPr/>
            </p:nvSpPr>
            <p:spPr bwMode="auto">
              <a:xfrm>
                <a:off x="1542" y="2841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37913" name="Oval 77"/>
            <p:cNvSpPr>
              <a:spLocks noChangeArrowheads="1"/>
            </p:cNvSpPr>
            <p:nvPr/>
          </p:nvSpPr>
          <p:spPr bwMode="auto">
            <a:xfrm>
              <a:off x="4037" y="3349"/>
              <a:ext cx="68" cy="6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37914" name="Group 78"/>
            <p:cNvGrpSpPr>
              <a:grpSpLocks/>
            </p:cNvGrpSpPr>
            <p:nvPr/>
          </p:nvGrpSpPr>
          <p:grpSpPr bwMode="auto">
            <a:xfrm>
              <a:off x="4876" y="2964"/>
              <a:ext cx="204" cy="68"/>
              <a:chOff x="4785" y="2456"/>
              <a:chExt cx="204" cy="68"/>
            </a:xfrm>
          </p:grpSpPr>
          <p:sp>
            <p:nvSpPr>
              <p:cNvPr id="157775" name="Oval 79"/>
              <p:cNvSpPr>
                <a:spLocks noChangeArrowheads="1"/>
              </p:cNvSpPr>
              <p:nvPr/>
            </p:nvSpPr>
            <p:spPr bwMode="auto">
              <a:xfrm>
                <a:off x="4785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MX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7776" name="Oval 80"/>
              <p:cNvSpPr>
                <a:spLocks noChangeArrowheads="1"/>
              </p:cNvSpPr>
              <p:nvPr/>
            </p:nvSpPr>
            <p:spPr bwMode="auto">
              <a:xfrm>
                <a:off x="4854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MX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7777" name="Oval 81"/>
              <p:cNvSpPr>
                <a:spLocks noChangeArrowheads="1"/>
              </p:cNvSpPr>
              <p:nvPr/>
            </p:nvSpPr>
            <p:spPr bwMode="auto">
              <a:xfrm>
                <a:off x="4921" y="245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MX">
                  <a:latin typeface="Times New Roman" pitchFamily="18" charset="0"/>
                  <a:ea typeface="+mn-ea"/>
                </a:endParaRPr>
              </a:p>
            </p:txBody>
          </p:sp>
        </p:grpSp>
        <p:sp>
          <p:nvSpPr>
            <p:cNvPr id="37915" name="Text Box 82"/>
            <p:cNvSpPr txBox="1">
              <a:spLocks noChangeArrowheads="1"/>
            </p:cNvSpPr>
            <p:nvPr/>
          </p:nvSpPr>
          <p:spPr bwMode="auto">
            <a:xfrm>
              <a:off x="4332" y="3485"/>
              <a:ext cx="783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MX" sz="1200" b="1" dirty="0">
                  <a:solidFill>
                    <a:schemeClr val="bg1"/>
                  </a:solidFill>
                </a:rPr>
                <a:t>Filamento</a:t>
              </a:r>
            </a:p>
            <a:p>
              <a:pPr algn="ctr" eaLnBrk="1" hangingPunct="1"/>
              <a:r>
                <a:rPr lang="es-MX" sz="1200" b="1" dirty="0">
                  <a:solidFill>
                    <a:schemeClr val="bg1"/>
                  </a:solidFill>
                </a:rPr>
                <a:t>Incandescente (</a:t>
              </a:r>
              <a:r>
                <a:rPr lang="es-MX" sz="1200" b="1" dirty="0" err="1">
                  <a:solidFill>
                    <a:schemeClr val="bg1"/>
                  </a:solidFill>
                </a:rPr>
                <a:t>Ionizador</a:t>
              </a:r>
              <a:r>
                <a:rPr lang="es-MX" sz="1200" b="1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7916" name="Text Box 83"/>
            <p:cNvSpPr txBox="1">
              <a:spLocks noChangeArrowheads="1"/>
            </p:cNvSpPr>
            <p:nvPr/>
          </p:nvSpPr>
          <p:spPr bwMode="auto">
            <a:xfrm>
              <a:off x="5080" y="3508"/>
              <a:ext cx="59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MX" sz="1200" b="1" dirty="0">
                  <a:solidFill>
                    <a:schemeClr val="bg1"/>
                  </a:solidFill>
                </a:rPr>
                <a:t>Detector</a:t>
              </a:r>
            </a:p>
          </p:txBody>
        </p:sp>
        <p:sp>
          <p:nvSpPr>
            <p:cNvPr id="37917" name="Rectangle 84"/>
            <p:cNvSpPr>
              <a:spLocks noChangeArrowheads="1"/>
            </p:cNvSpPr>
            <p:nvPr/>
          </p:nvSpPr>
          <p:spPr bwMode="auto">
            <a:xfrm>
              <a:off x="2109" y="1125"/>
              <a:ext cx="952" cy="454"/>
            </a:xfrm>
            <a:prstGeom prst="rect">
              <a:avLst/>
            </a:prstGeom>
            <a:solidFill>
              <a:srgbClr val="99CC00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s-MX" sz="1600" b="1" dirty="0"/>
                <a:t>Generador de</a:t>
              </a:r>
            </a:p>
            <a:p>
              <a:pPr algn="ctr"/>
              <a:r>
                <a:rPr lang="es-MX" sz="1600" b="1" dirty="0"/>
                <a:t>Microondas</a:t>
              </a:r>
            </a:p>
          </p:txBody>
        </p:sp>
        <p:sp>
          <p:nvSpPr>
            <p:cNvPr id="37918" name="Rectangle 85"/>
            <p:cNvSpPr>
              <a:spLocks noChangeArrowheads="1"/>
            </p:cNvSpPr>
            <p:nvPr/>
          </p:nvSpPr>
          <p:spPr bwMode="auto">
            <a:xfrm>
              <a:off x="3541" y="1125"/>
              <a:ext cx="681" cy="409"/>
            </a:xfrm>
            <a:prstGeom prst="rect">
              <a:avLst/>
            </a:prstGeom>
            <a:solidFill>
              <a:srgbClr val="99CC00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MX" sz="1600" b="1" dirty="0"/>
                <a:t>Lazo de</a:t>
              </a:r>
            </a:p>
            <a:p>
              <a:pPr algn="ctr"/>
              <a:r>
                <a:rPr lang="es-MX" sz="1600" b="1" dirty="0"/>
                <a:t>amarre</a:t>
              </a:r>
            </a:p>
          </p:txBody>
        </p:sp>
        <p:sp>
          <p:nvSpPr>
            <p:cNvPr id="37919" name="AutoShape 86"/>
            <p:cNvSpPr>
              <a:spLocks noChangeArrowheads="1"/>
            </p:cNvSpPr>
            <p:nvPr/>
          </p:nvSpPr>
          <p:spPr bwMode="auto">
            <a:xfrm rot="-5400000">
              <a:off x="4636" y="1126"/>
              <a:ext cx="408" cy="408"/>
            </a:xfrm>
            <a:prstGeom prst="triangle">
              <a:avLst>
                <a:gd name="adj" fmla="val 50000"/>
              </a:avLst>
            </a:prstGeom>
            <a:solidFill>
              <a:srgbClr val="99CC00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7920" name="Line 87"/>
            <p:cNvSpPr>
              <a:spLocks noChangeShapeType="1"/>
            </p:cNvSpPr>
            <p:nvPr/>
          </p:nvSpPr>
          <p:spPr bwMode="auto">
            <a:xfrm flipH="1">
              <a:off x="3061" y="1353"/>
              <a:ext cx="476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921" name="Line 88"/>
            <p:cNvSpPr>
              <a:spLocks noChangeShapeType="1"/>
            </p:cNvSpPr>
            <p:nvPr/>
          </p:nvSpPr>
          <p:spPr bwMode="auto">
            <a:xfrm flipH="1">
              <a:off x="4232" y="1335"/>
              <a:ext cx="385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922" name="Line 89"/>
            <p:cNvSpPr>
              <a:spLocks noChangeShapeType="1"/>
            </p:cNvSpPr>
            <p:nvPr/>
          </p:nvSpPr>
          <p:spPr bwMode="auto">
            <a:xfrm flipH="1">
              <a:off x="5057" y="1353"/>
              <a:ext cx="385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923" name="Line 90"/>
            <p:cNvSpPr>
              <a:spLocks noChangeShapeType="1"/>
            </p:cNvSpPr>
            <p:nvPr/>
          </p:nvSpPr>
          <p:spPr bwMode="auto">
            <a:xfrm>
              <a:off x="5420" y="1352"/>
              <a:ext cx="0" cy="1581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37924" name="Group 91"/>
            <p:cNvGrpSpPr>
              <a:grpSpLocks/>
            </p:cNvGrpSpPr>
            <p:nvPr/>
          </p:nvGrpSpPr>
          <p:grpSpPr bwMode="auto">
            <a:xfrm>
              <a:off x="726" y="3168"/>
              <a:ext cx="544" cy="68"/>
              <a:chOff x="726" y="2796"/>
              <a:chExt cx="544" cy="68"/>
            </a:xfrm>
          </p:grpSpPr>
          <p:sp>
            <p:nvSpPr>
              <p:cNvPr id="37933" name="Oval 92"/>
              <p:cNvSpPr>
                <a:spLocks noChangeArrowheads="1"/>
              </p:cNvSpPr>
              <p:nvPr/>
            </p:nvSpPr>
            <p:spPr bwMode="auto">
              <a:xfrm>
                <a:off x="794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34" name="Oval 93"/>
              <p:cNvSpPr>
                <a:spLocks noChangeArrowheads="1"/>
              </p:cNvSpPr>
              <p:nvPr/>
            </p:nvSpPr>
            <p:spPr bwMode="auto">
              <a:xfrm>
                <a:off x="862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35" name="Oval 94"/>
              <p:cNvSpPr>
                <a:spLocks noChangeArrowheads="1"/>
              </p:cNvSpPr>
              <p:nvPr/>
            </p:nvSpPr>
            <p:spPr bwMode="auto">
              <a:xfrm>
                <a:off x="930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36" name="Oval 95"/>
              <p:cNvSpPr>
                <a:spLocks noChangeArrowheads="1"/>
              </p:cNvSpPr>
              <p:nvPr/>
            </p:nvSpPr>
            <p:spPr bwMode="auto">
              <a:xfrm>
                <a:off x="998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37" name="Oval 96"/>
              <p:cNvSpPr>
                <a:spLocks noChangeArrowheads="1"/>
              </p:cNvSpPr>
              <p:nvPr/>
            </p:nvSpPr>
            <p:spPr bwMode="auto">
              <a:xfrm>
                <a:off x="1066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>
                      <a:alpha val="99001"/>
                    </a:srgbClr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38" name="Oval 97"/>
              <p:cNvSpPr>
                <a:spLocks noChangeArrowheads="1"/>
              </p:cNvSpPr>
              <p:nvPr/>
            </p:nvSpPr>
            <p:spPr bwMode="auto">
              <a:xfrm>
                <a:off x="1134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39" name="Oval 98"/>
              <p:cNvSpPr>
                <a:spLocks noChangeArrowheads="1"/>
              </p:cNvSpPr>
              <p:nvPr/>
            </p:nvSpPr>
            <p:spPr bwMode="auto">
              <a:xfrm>
                <a:off x="1202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0000">
                      <a:alpha val="99001"/>
                    </a:srgbClr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7940" name="Oval 99"/>
              <p:cNvSpPr>
                <a:spLocks noChangeArrowheads="1"/>
              </p:cNvSpPr>
              <p:nvPr/>
            </p:nvSpPr>
            <p:spPr bwMode="auto">
              <a:xfrm>
                <a:off x="726" y="2796"/>
                <a:ext cx="68" cy="6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grpSp>
          <p:nvGrpSpPr>
            <p:cNvPr id="37925" name="Group 100"/>
            <p:cNvGrpSpPr>
              <a:grpSpLocks/>
            </p:cNvGrpSpPr>
            <p:nvPr/>
          </p:nvGrpSpPr>
          <p:grpSpPr bwMode="auto">
            <a:xfrm>
              <a:off x="2095" y="2475"/>
              <a:ext cx="1012" cy="1101"/>
              <a:chOff x="2095" y="2103"/>
              <a:chExt cx="1012" cy="1101"/>
            </a:xfrm>
          </p:grpSpPr>
          <p:sp>
            <p:nvSpPr>
              <p:cNvPr id="37929" name="AutoShape 101"/>
              <p:cNvSpPr>
                <a:spLocks noChangeArrowheads="1"/>
              </p:cNvSpPr>
              <p:nvPr/>
            </p:nvSpPr>
            <p:spPr bwMode="auto">
              <a:xfrm>
                <a:off x="2095" y="2561"/>
                <a:ext cx="921" cy="643"/>
              </a:xfrm>
              <a:custGeom>
                <a:avLst/>
                <a:gdLst>
                  <a:gd name="T0" fmla="*/ 20 w 21600"/>
                  <a:gd name="T1" fmla="*/ 0 h 21600"/>
                  <a:gd name="T2" fmla="*/ 4 w 21600"/>
                  <a:gd name="T3" fmla="*/ 9 h 21600"/>
                  <a:gd name="T4" fmla="*/ 20 w 21600"/>
                  <a:gd name="T5" fmla="*/ 4 h 21600"/>
                  <a:gd name="T6" fmla="*/ 36 w 21600"/>
                  <a:gd name="T7" fmla="*/ 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2 w 21600"/>
                  <a:gd name="T13" fmla="*/ 0 h 21600"/>
                  <a:gd name="T14" fmla="*/ 21248 w 21600"/>
                  <a:gd name="T15" fmla="*/ 124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4088" y="10586"/>
                    </a:moveTo>
                    <a:cubicBezTo>
                      <a:pt x="4203" y="6962"/>
                      <a:pt x="7174" y="4084"/>
                      <a:pt x="10800" y="4085"/>
                    </a:cubicBezTo>
                    <a:cubicBezTo>
                      <a:pt x="14425" y="4085"/>
                      <a:pt x="17396" y="6962"/>
                      <a:pt x="17511" y="10586"/>
                    </a:cubicBezTo>
                    <a:lnTo>
                      <a:pt x="21594" y="10455"/>
                    </a:lnTo>
                    <a:cubicBezTo>
                      <a:pt x="21408" y="4628"/>
                      <a:pt x="16630" y="-1"/>
                      <a:pt x="10799" y="0"/>
                    </a:cubicBezTo>
                    <a:cubicBezTo>
                      <a:pt x="4969" y="0"/>
                      <a:pt x="191" y="4628"/>
                      <a:pt x="5" y="10455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99"/>
                </a:extrusionClr>
              </a:sp3d>
            </p:spPr>
            <p:txBody>
              <a:bodyPr>
                <a:flatTx/>
              </a:bodyPr>
              <a:lstStyle/>
              <a:p>
                <a:endParaRPr lang="es-ES"/>
              </a:p>
            </p:txBody>
          </p:sp>
          <p:sp>
            <p:nvSpPr>
              <p:cNvPr id="37930" name="Rectangle 102"/>
              <p:cNvSpPr>
                <a:spLocks noChangeArrowheads="1"/>
              </p:cNvSpPr>
              <p:nvPr/>
            </p:nvSpPr>
            <p:spPr bwMode="auto">
              <a:xfrm>
                <a:off x="2463" y="2193"/>
                <a:ext cx="185" cy="368"/>
              </a:xfrm>
              <a:prstGeom prst="rect">
                <a:avLst/>
              </a:prstGeom>
              <a:solidFill>
                <a:srgbClr val="FFFF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99"/>
                </a:extrusionClr>
              </a:sp3d>
            </p:spPr>
            <p:txBody>
              <a:bodyPr>
                <a:flatTx/>
              </a:bodyPr>
              <a:lstStyle/>
              <a:p>
                <a:endParaRPr lang="es-MX"/>
              </a:p>
            </p:txBody>
          </p:sp>
          <p:sp>
            <p:nvSpPr>
              <p:cNvPr id="37931" name="Rectangle 103"/>
              <p:cNvSpPr>
                <a:spLocks noChangeArrowheads="1"/>
              </p:cNvSpPr>
              <p:nvPr/>
            </p:nvSpPr>
            <p:spPr bwMode="auto">
              <a:xfrm flipH="1">
                <a:off x="3061" y="2714"/>
                <a:ext cx="46" cy="45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0" lon="16199995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FF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  <p:sp>
            <p:nvSpPr>
              <p:cNvPr id="37932" name="AutoShape 104"/>
              <p:cNvSpPr>
                <a:spLocks noChangeArrowheads="1"/>
              </p:cNvSpPr>
              <p:nvPr/>
            </p:nvSpPr>
            <p:spPr bwMode="auto">
              <a:xfrm>
                <a:off x="2503" y="2103"/>
                <a:ext cx="209" cy="80"/>
              </a:xfrm>
              <a:prstGeom prst="parallelogram">
                <a:avLst>
                  <a:gd name="adj" fmla="val 102504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37926" name="Line 105"/>
            <p:cNvSpPr>
              <a:spLocks noChangeShapeType="1"/>
            </p:cNvSpPr>
            <p:nvPr/>
          </p:nvSpPr>
          <p:spPr bwMode="auto">
            <a:xfrm>
              <a:off x="2608" y="1579"/>
              <a:ext cx="0" cy="954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927" name="Rectangle 106"/>
            <p:cNvSpPr>
              <a:spLocks noChangeArrowheads="1"/>
            </p:cNvSpPr>
            <p:nvPr/>
          </p:nvSpPr>
          <p:spPr bwMode="auto">
            <a:xfrm>
              <a:off x="68" y="1800"/>
              <a:ext cx="5602" cy="22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7928" name="Text Box 107"/>
            <p:cNvSpPr txBox="1">
              <a:spLocks noChangeArrowheads="1"/>
            </p:cNvSpPr>
            <p:nvPr/>
          </p:nvSpPr>
          <p:spPr bwMode="auto">
            <a:xfrm>
              <a:off x="101" y="1800"/>
              <a:ext cx="6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2400" b="1" dirty="0">
                  <a:solidFill>
                    <a:schemeClr val="bg1"/>
                  </a:solidFill>
                </a:rPr>
                <a:t>Vacío</a:t>
              </a:r>
              <a:endParaRPr lang="es-E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7892" name="Text Box 108"/>
          <p:cNvSpPr txBox="1">
            <a:spLocks noChangeArrowheads="1"/>
          </p:cNvSpPr>
          <p:nvPr/>
        </p:nvSpPr>
        <p:spPr bwMode="auto">
          <a:xfrm>
            <a:off x="419100" y="552450"/>
            <a:ext cx="843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>
                <a:solidFill>
                  <a:schemeClr val="bg1"/>
                </a:solidFill>
                <a:latin typeface="Arial Unicode MS" charset="0"/>
              </a:rPr>
              <a:t>Ramsey Method</a:t>
            </a:r>
            <a:endParaRPr lang="es-ES" sz="2400">
              <a:solidFill>
                <a:schemeClr val="bg1"/>
              </a:solidFill>
              <a:latin typeface="Arial Unicode MS" charset="0"/>
            </a:endParaRPr>
          </a:p>
        </p:txBody>
      </p:sp>
      <p:pic>
        <p:nvPicPr>
          <p:cNvPr id="112" name="Imagen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149" t="6124" r="1148" b="5079"/>
          <a:stretch>
            <a:fillRect/>
          </a:stretch>
        </p:blipFill>
        <p:spPr bwMode="auto">
          <a:xfrm>
            <a:off x="539552" y="2204864"/>
            <a:ext cx="607223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2843808" y="33265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 smtClean="0">
                <a:solidFill>
                  <a:srgbClr val="FFC000"/>
                </a:solidFill>
              </a:rPr>
              <a:t>First</a:t>
            </a:r>
            <a:r>
              <a:rPr lang="es-MX" sz="2800" dirty="0" smtClean="0">
                <a:solidFill>
                  <a:srgbClr val="FFC000"/>
                </a:solidFill>
              </a:rPr>
              <a:t> </a:t>
            </a:r>
            <a:r>
              <a:rPr lang="es-MX" sz="2800" dirty="0" err="1" smtClean="0">
                <a:solidFill>
                  <a:srgbClr val="FFC000"/>
                </a:solidFill>
              </a:rPr>
              <a:t>atomic</a:t>
            </a:r>
            <a:r>
              <a:rPr lang="es-MX" sz="2800" dirty="0" smtClean="0">
                <a:solidFill>
                  <a:srgbClr val="FFC000"/>
                </a:solidFill>
              </a:rPr>
              <a:t> </a:t>
            </a:r>
            <a:r>
              <a:rPr lang="es-MX" sz="2800" dirty="0" err="1" smtClean="0">
                <a:solidFill>
                  <a:srgbClr val="FFC000"/>
                </a:solidFill>
              </a:rPr>
              <a:t>clocks</a:t>
            </a:r>
            <a:r>
              <a:rPr lang="es-MX" sz="2800" dirty="0" smtClean="0">
                <a:solidFill>
                  <a:srgbClr val="FFC000"/>
                </a:solidFill>
              </a:rPr>
              <a:t> (1957)</a:t>
            </a:r>
            <a:endParaRPr lang="es-MX" sz="2800" dirty="0">
              <a:solidFill>
                <a:srgbClr val="FFC000"/>
              </a:solidFill>
            </a:endParaRPr>
          </a:p>
        </p:txBody>
      </p:sp>
      <p:pic>
        <p:nvPicPr>
          <p:cNvPr id="6" name="Picture 2" descr="http://regmedia.co.uk/2011/10/14/essen_and_parry_atomic_cl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48679"/>
            <a:ext cx="2839661" cy="2120281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5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1296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 descr="http://www.ineedcaffeine.com/content/wp-content/uploads/2008/11/5071a-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58728"/>
            <a:ext cx="4392488" cy="3258504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72008" y="404664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Commercial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available</a:t>
            </a:r>
            <a:r>
              <a:rPr lang="es-MX" sz="2000" dirty="0" smtClean="0">
                <a:solidFill>
                  <a:schemeClr val="bg1"/>
                </a:solidFill>
              </a:rPr>
              <a:t> Cs </a:t>
            </a:r>
            <a:r>
              <a:rPr lang="es-MX" sz="2000" dirty="0" err="1" smtClean="0">
                <a:solidFill>
                  <a:schemeClr val="bg1"/>
                </a:solidFill>
              </a:rPr>
              <a:t>atomic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clock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using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the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magnetic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selection</a:t>
            </a:r>
            <a:r>
              <a:rPr lang="es-MX" sz="2000" dirty="0" smtClean="0">
                <a:solidFill>
                  <a:schemeClr val="bg1"/>
                </a:solidFill>
              </a:rPr>
              <a:t> of N. Ramsey 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4.bp.blogspot.com/_WJY2T9ntepQ/TOgL3QiYq8I/AAAAAAAAAqg/pfvninh_u-k/s1600/silue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330736"/>
            <a:ext cx="3533775" cy="3162301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9939" name="Text Box 68"/>
          <p:cNvSpPr txBox="1">
            <a:spLocks noChangeArrowheads="1"/>
          </p:cNvSpPr>
          <p:nvPr/>
        </p:nvSpPr>
        <p:spPr bwMode="auto">
          <a:xfrm>
            <a:off x="1702267" y="195590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s-ES_tradnl" sz="2800" dirty="0" smtClean="0">
                <a:solidFill>
                  <a:schemeClr val="bg1"/>
                </a:solidFill>
              </a:rPr>
              <a:t>Cs-133 </a:t>
            </a:r>
            <a:r>
              <a:rPr kumimoji="1" lang="es-ES_tradnl" sz="2800" dirty="0" err="1" smtClean="0">
                <a:solidFill>
                  <a:schemeClr val="bg1"/>
                </a:solidFill>
              </a:rPr>
              <a:t>Optical</a:t>
            </a:r>
            <a:r>
              <a:rPr kumimoji="1" lang="es-ES_tradnl" sz="2800" dirty="0" smtClean="0">
                <a:solidFill>
                  <a:schemeClr val="bg1"/>
                </a:solidFill>
              </a:rPr>
              <a:t> </a:t>
            </a:r>
            <a:r>
              <a:rPr kumimoji="1" lang="es-ES_tradnl" sz="2800" dirty="0" err="1" smtClean="0">
                <a:solidFill>
                  <a:schemeClr val="bg1"/>
                </a:solidFill>
              </a:rPr>
              <a:t>pumping</a:t>
            </a:r>
            <a:endParaRPr kumimoji="1" lang="es-ES" sz="2800" dirty="0">
              <a:solidFill>
                <a:schemeClr val="bg1"/>
              </a:solidFill>
            </a:endParaRPr>
          </a:p>
        </p:txBody>
      </p:sp>
      <p:grpSp>
        <p:nvGrpSpPr>
          <p:cNvPr id="39940" name="Group 95"/>
          <p:cNvGrpSpPr>
            <a:grpSpLocks/>
          </p:cNvGrpSpPr>
          <p:nvPr/>
        </p:nvGrpSpPr>
        <p:grpSpPr bwMode="auto">
          <a:xfrm>
            <a:off x="527050" y="990600"/>
            <a:ext cx="7735888" cy="5486400"/>
            <a:chOff x="332" y="624"/>
            <a:chExt cx="4873" cy="3456"/>
          </a:xfrm>
        </p:grpSpPr>
        <p:grpSp>
          <p:nvGrpSpPr>
            <p:cNvPr id="39941" name="Group 4"/>
            <p:cNvGrpSpPr>
              <a:grpSpLocks/>
            </p:cNvGrpSpPr>
            <p:nvPr/>
          </p:nvGrpSpPr>
          <p:grpSpPr bwMode="auto">
            <a:xfrm>
              <a:off x="607" y="1550"/>
              <a:ext cx="833" cy="2091"/>
              <a:chOff x="607" y="1550"/>
              <a:chExt cx="833" cy="2091"/>
            </a:xfrm>
          </p:grpSpPr>
          <p:sp>
            <p:nvSpPr>
              <p:cNvPr id="40022" name="Text Box 5"/>
              <p:cNvSpPr txBox="1">
                <a:spLocks noChangeArrowheads="1"/>
              </p:cNvSpPr>
              <p:nvPr/>
            </p:nvSpPr>
            <p:spPr bwMode="auto">
              <a:xfrm>
                <a:off x="720" y="3408"/>
                <a:ext cx="6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smtClean="0">
                    <a:solidFill>
                      <a:schemeClr val="bg1"/>
                    </a:solidFill>
                  </a:rPr>
                  <a:t>Coulomb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023" name="Group 6"/>
              <p:cNvGrpSpPr>
                <a:grpSpLocks/>
              </p:cNvGrpSpPr>
              <p:nvPr/>
            </p:nvGrpSpPr>
            <p:grpSpPr bwMode="auto">
              <a:xfrm>
                <a:off x="607" y="1550"/>
                <a:ext cx="833" cy="1474"/>
                <a:chOff x="607" y="1550"/>
                <a:chExt cx="833" cy="1474"/>
              </a:xfrm>
            </p:grpSpPr>
            <p:sp>
              <p:nvSpPr>
                <p:cNvPr id="40024" name="Line 7"/>
                <p:cNvSpPr>
                  <a:spLocks noChangeShapeType="1"/>
                </p:cNvSpPr>
                <p:nvPr/>
              </p:nvSpPr>
              <p:spPr bwMode="auto">
                <a:xfrm>
                  <a:off x="912" y="3024"/>
                  <a:ext cx="528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912" y="1680"/>
                  <a:ext cx="528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6" name="Text Box 9"/>
                <p:cNvSpPr txBox="1">
                  <a:spLocks noChangeArrowheads="1"/>
                </p:cNvSpPr>
                <p:nvPr/>
              </p:nvSpPr>
              <p:spPr bwMode="auto">
                <a:xfrm rot="-5490892">
                  <a:off x="720" y="2298"/>
                  <a:ext cx="5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800">
                      <a:solidFill>
                        <a:schemeClr val="bg1"/>
                      </a:solidFill>
                      <a:sym typeface="Symbol" charset="0"/>
                    </a:rPr>
                    <a:t>850nm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7" name="Line 10"/>
                <p:cNvSpPr>
                  <a:spLocks noChangeShapeType="1"/>
                </p:cNvSpPr>
                <p:nvPr/>
              </p:nvSpPr>
              <p:spPr bwMode="auto">
                <a:xfrm>
                  <a:off x="1152" y="1680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07" y="1550"/>
                  <a:ext cx="11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9942" name="Group 12"/>
            <p:cNvGrpSpPr>
              <a:grpSpLocks/>
            </p:cNvGrpSpPr>
            <p:nvPr/>
          </p:nvGrpSpPr>
          <p:grpSpPr bwMode="auto">
            <a:xfrm>
              <a:off x="2109" y="624"/>
              <a:ext cx="1871" cy="3024"/>
              <a:chOff x="2109" y="624"/>
              <a:chExt cx="1871" cy="3024"/>
            </a:xfrm>
          </p:grpSpPr>
          <p:sp>
            <p:nvSpPr>
              <p:cNvPr id="39988" name="Text Box 13"/>
              <p:cNvSpPr txBox="1">
                <a:spLocks noChangeArrowheads="1"/>
              </p:cNvSpPr>
              <p:nvPr/>
            </p:nvSpPr>
            <p:spPr bwMode="auto">
              <a:xfrm>
                <a:off x="2636" y="3408"/>
                <a:ext cx="69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smtClean="0">
                    <a:solidFill>
                      <a:schemeClr val="bg1"/>
                    </a:solidFill>
                  </a:rPr>
                  <a:t>Spin-Spin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89" name="Text Box 14"/>
              <p:cNvSpPr txBox="1">
                <a:spLocks noChangeArrowheads="1"/>
              </p:cNvSpPr>
              <p:nvPr/>
            </p:nvSpPr>
            <p:spPr bwMode="auto">
              <a:xfrm>
                <a:off x="2784" y="2895"/>
                <a:ext cx="1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b="1">
                    <a:solidFill>
                      <a:schemeClr val="bg1"/>
                    </a:solidFill>
                  </a:rPr>
                  <a:t>9.192631770 GHz</a:t>
                </a:r>
              </a:p>
            </p:txBody>
          </p:sp>
          <p:grpSp>
            <p:nvGrpSpPr>
              <p:cNvPr id="39990" name="Group 15"/>
              <p:cNvGrpSpPr>
                <a:grpSpLocks/>
              </p:cNvGrpSpPr>
              <p:nvPr/>
            </p:nvGrpSpPr>
            <p:grpSpPr bwMode="auto">
              <a:xfrm>
                <a:off x="2196" y="624"/>
                <a:ext cx="1392" cy="2640"/>
                <a:chOff x="2196" y="624"/>
                <a:chExt cx="1392" cy="2640"/>
              </a:xfrm>
            </p:grpSpPr>
            <p:sp>
              <p:nvSpPr>
                <p:cNvPr id="39992" name="Line 16"/>
                <p:cNvSpPr>
                  <a:spLocks noChangeShapeType="1"/>
                </p:cNvSpPr>
                <p:nvPr/>
              </p:nvSpPr>
              <p:spPr bwMode="auto">
                <a:xfrm>
                  <a:off x="2784" y="2784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196" y="1152"/>
                  <a:ext cx="240" cy="144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4" name="Line 18"/>
                <p:cNvSpPr>
                  <a:spLocks noChangeShapeType="1"/>
                </p:cNvSpPr>
                <p:nvPr/>
              </p:nvSpPr>
              <p:spPr bwMode="auto">
                <a:xfrm>
                  <a:off x="2196" y="1296"/>
                  <a:ext cx="240" cy="48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196" y="960"/>
                  <a:ext cx="240" cy="336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6" name="Line 20"/>
                <p:cNvSpPr>
                  <a:spLocks noChangeShapeType="1"/>
                </p:cNvSpPr>
                <p:nvPr/>
              </p:nvSpPr>
              <p:spPr bwMode="auto">
                <a:xfrm>
                  <a:off x="2196" y="1296"/>
                  <a:ext cx="240" cy="2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196" y="27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8" name="Line 22"/>
                <p:cNvSpPr>
                  <a:spLocks noChangeShapeType="1"/>
                </p:cNvSpPr>
                <p:nvPr/>
              </p:nvSpPr>
              <p:spPr bwMode="auto">
                <a:xfrm>
                  <a:off x="2196" y="3024"/>
                  <a:ext cx="240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9" name="Line 23"/>
                <p:cNvSpPr>
                  <a:spLocks noChangeShapeType="1"/>
                </p:cNvSpPr>
                <p:nvPr/>
              </p:nvSpPr>
              <p:spPr bwMode="auto">
                <a:xfrm>
                  <a:off x="2436" y="960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0" name="Line 24"/>
                <p:cNvSpPr>
                  <a:spLocks noChangeShapeType="1"/>
                </p:cNvSpPr>
                <p:nvPr/>
              </p:nvSpPr>
              <p:spPr bwMode="auto">
                <a:xfrm>
                  <a:off x="2436" y="1152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1" name="Line 25"/>
                <p:cNvSpPr>
                  <a:spLocks noChangeShapeType="1"/>
                </p:cNvSpPr>
                <p:nvPr/>
              </p:nvSpPr>
              <p:spPr bwMode="auto">
                <a:xfrm>
                  <a:off x="2436" y="1344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2" name="Line 26"/>
                <p:cNvSpPr>
                  <a:spLocks noChangeShapeType="1"/>
                </p:cNvSpPr>
                <p:nvPr/>
              </p:nvSpPr>
              <p:spPr bwMode="auto">
                <a:xfrm>
                  <a:off x="2436" y="1536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3" name="Line 27"/>
                <p:cNvSpPr>
                  <a:spLocks noChangeShapeType="1"/>
                </p:cNvSpPr>
                <p:nvPr/>
              </p:nvSpPr>
              <p:spPr bwMode="auto">
                <a:xfrm>
                  <a:off x="2388" y="2784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4" name="Line 28"/>
                <p:cNvSpPr>
                  <a:spLocks noChangeShapeType="1"/>
                </p:cNvSpPr>
                <p:nvPr/>
              </p:nvSpPr>
              <p:spPr bwMode="auto">
                <a:xfrm>
                  <a:off x="2436" y="3216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5" name="Line 29"/>
                <p:cNvSpPr>
                  <a:spLocks noChangeShapeType="1"/>
                </p:cNvSpPr>
                <p:nvPr/>
              </p:nvSpPr>
              <p:spPr bwMode="auto">
                <a:xfrm>
                  <a:off x="2388" y="1776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6" name="Line 30"/>
                <p:cNvSpPr>
                  <a:spLocks noChangeShapeType="1"/>
                </p:cNvSpPr>
                <p:nvPr/>
              </p:nvSpPr>
              <p:spPr bwMode="auto">
                <a:xfrm>
                  <a:off x="2388" y="2160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196" y="1776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8" name="Line 32"/>
                <p:cNvSpPr>
                  <a:spLocks noChangeShapeType="1"/>
                </p:cNvSpPr>
                <p:nvPr/>
              </p:nvSpPr>
              <p:spPr bwMode="auto">
                <a:xfrm>
                  <a:off x="2196" y="1968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436" y="768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F’=5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436" y="960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436" y="1152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436" y="134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F’=2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436" y="158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436" y="1920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388" y="254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388" y="302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7" name="Line 41"/>
                <p:cNvSpPr>
                  <a:spLocks noChangeShapeType="1"/>
                </p:cNvSpPr>
                <p:nvPr/>
              </p:nvSpPr>
              <p:spPr bwMode="auto">
                <a:xfrm>
                  <a:off x="2196" y="624"/>
                  <a:ext cx="12" cy="26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1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088" y="980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251MHz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064" y="1156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200MHz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084" y="1356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150MHz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008" y="1910"/>
                  <a:ext cx="473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100">
                      <a:solidFill>
                        <a:schemeClr val="bg1"/>
                      </a:solidFill>
                    </a:rPr>
                    <a:t>1167MHz</a:t>
                  </a:r>
                </a:p>
              </p:txBody>
            </p:sp>
          </p:grpSp>
          <p:sp>
            <p:nvSpPr>
              <p:cNvPr id="39991" name="Text Box 46"/>
              <p:cNvSpPr txBox="1">
                <a:spLocks noChangeArrowheads="1"/>
              </p:cNvSpPr>
              <p:nvPr/>
            </p:nvSpPr>
            <p:spPr bwMode="auto">
              <a:xfrm>
                <a:off x="2109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sz="2400" b="1" dirty="0">
                    <a:solidFill>
                      <a:schemeClr val="bg1"/>
                    </a:solidFill>
                  </a:rPr>
                  <a:t>+</a:t>
                </a:r>
                <a:endParaRPr lang="es-E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943" name="Group 47"/>
            <p:cNvGrpSpPr>
              <a:grpSpLocks/>
            </p:cNvGrpSpPr>
            <p:nvPr/>
          </p:nvGrpSpPr>
          <p:grpSpPr bwMode="auto">
            <a:xfrm>
              <a:off x="3502" y="624"/>
              <a:ext cx="1440" cy="3024"/>
              <a:chOff x="3502" y="624"/>
              <a:chExt cx="1440" cy="3024"/>
            </a:xfrm>
          </p:grpSpPr>
          <p:sp>
            <p:nvSpPr>
              <p:cNvPr id="39968" name="Text Box 48"/>
              <p:cNvSpPr txBox="1">
                <a:spLocks noChangeArrowheads="1"/>
              </p:cNvSpPr>
              <p:nvPr/>
            </p:nvSpPr>
            <p:spPr bwMode="auto">
              <a:xfrm>
                <a:off x="3766" y="3408"/>
                <a:ext cx="9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err="1" smtClean="0">
                    <a:solidFill>
                      <a:schemeClr val="bg1"/>
                    </a:solidFill>
                  </a:rPr>
                  <a:t>Zeeman</a:t>
                </a:r>
                <a:r>
                  <a:rPr lang="es-ES_tradnl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sz="1800" dirty="0" err="1" smtClean="0">
                    <a:solidFill>
                      <a:schemeClr val="bg1"/>
                    </a:solidFill>
                  </a:rPr>
                  <a:t>Effect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9969" name="Group 49"/>
              <p:cNvGrpSpPr>
                <a:grpSpLocks/>
              </p:cNvGrpSpPr>
              <p:nvPr/>
            </p:nvGrpSpPr>
            <p:grpSpPr bwMode="auto">
              <a:xfrm>
                <a:off x="3540" y="624"/>
                <a:ext cx="1402" cy="2736"/>
                <a:chOff x="3540" y="624"/>
                <a:chExt cx="1402" cy="2736"/>
              </a:xfrm>
            </p:grpSpPr>
            <p:sp>
              <p:nvSpPr>
                <p:cNvPr id="39971" name="AutoShape 50" descr="Horizontal cla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792"/>
                  <a:ext cx="144" cy="288"/>
                </a:xfrm>
                <a:prstGeom prst="triangle">
                  <a:avLst>
                    <a:gd name="adj" fmla="val 37412"/>
                  </a:avLst>
                </a:prstGeom>
                <a:pattFill prst="lt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2" name="AutoShape 51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36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3" name="AutoShape 52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36" y="1008"/>
                  <a:ext cx="96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4" name="AutoShape 53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176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5" name="AutoShape 54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2616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6" name="AutoShape 55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304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7" name="AutoShape 56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60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8" name="AutoShape 57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992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9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780" y="816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 dirty="0">
                      <a:solidFill>
                        <a:schemeClr val="bg1"/>
                      </a:solidFill>
                    </a:rPr>
                    <a:t>11 </a:t>
                  </a:r>
                  <a:r>
                    <a:rPr lang="es-ES_tradnl" sz="1600" dirty="0" err="1" smtClean="0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0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828" y="1008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 9 </a:t>
                  </a:r>
                  <a:r>
                    <a:rPr lang="es-ES_tradnl" sz="1600" dirty="0" err="1" smtClean="0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1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3876" y="1200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2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876" y="139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5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3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3876" y="163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9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4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3876" y="2016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5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876" y="2640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9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6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3876" y="307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7" name="Line 66"/>
                <p:cNvSpPr>
                  <a:spLocks noChangeShapeType="1"/>
                </p:cNvSpPr>
                <p:nvPr/>
              </p:nvSpPr>
              <p:spPr bwMode="auto">
                <a:xfrm>
                  <a:off x="3588" y="624"/>
                  <a:ext cx="12" cy="2736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9970" name="Text Box 67"/>
              <p:cNvSpPr txBox="1">
                <a:spLocks noChangeArrowheads="1"/>
              </p:cNvSpPr>
              <p:nvPr/>
            </p:nvSpPr>
            <p:spPr bwMode="auto">
              <a:xfrm>
                <a:off x="3502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sz="2400" b="1" dirty="0">
                    <a:solidFill>
                      <a:schemeClr val="bg1"/>
                    </a:solidFill>
                  </a:rPr>
                  <a:t>+</a:t>
                </a:r>
                <a:endParaRPr lang="es-E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944" name="AutoShape 69"/>
            <p:cNvSpPr>
              <a:spLocks noChangeArrowheads="1"/>
            </p:cNvSpPr>
            <p:nvPr/>
          </p:nvSpPr>
          <p:spPr bwMode="auto">
            <a:xfrm>
              <a:off x="2016" y="374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sz="1800" b="1" dirty="0" smtClean="0">
                  <a:solidFill>
                    <a:srgbClr val="050000"/>
                  </a:solidFill>
                </a:rPr>
                <a:t>INTERACTION</a:t>
              </a:r>
              <a:endParaRPr lang="es-ES_tradnl" sz="1800" b="1" dirty="0">
                <a:solidFill>
                  <a:srgbClr val="050000"/>
                </a:solidFill>
              </a:endParaRPr>
            </a:p>
          </p:txBody>
        </p:sp>
        <p:sp>
          <p:nvSpPr>
            <p:cNvPr id="39945" name="AutoShape 70"/>
            <p:cNvSpPr>
              <a:spLocks noChangeArrowheads="1"/>
            </p:cNvSpPr>
            <p:nvPr/>
          </p:nvSpPr>
          <p:spPr bwMode="auto">
            <a:xfrm rot="-5400000">
              <a:off x="-95" y="1920"/>
              <a:ext cx="1190" cy="336"/>
            </a:xfrm>
            <a:prstGeom prst="rightArrow">
              <a:avLst>
                <a:gd name="adj1" fmla="val 50000"/>
                <a:gd name="adj2" fmla="val 88542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b="1" dirty="0" smtClean="0">
                  <a:solidFill>
                    <a:srgbClr val="050000"/>
                  </a:solidFill>
                </a:rPr>
                <a:t>ENERGY</a:t>
              </a:r>
              <a:endParaRPr lang="es-ES_tradnl" b="1" dirty="0">
                <a:solidFill>
                  <a:srgbClr val="050000"/>
                </a:solidFill>
              </a:endParaRPr>
            </a:p>
          </p:txBody>
        </p:sp>
        <p:grpSp>
          <p:nvGrpSpPr>
            <p:cNvPr id="39946" name="Group 71"/>
            <p:cNvGrpSpPr>
              <a:grpSpLocks/>
            </p:cNvGrpSpPr>
            <p:nvPr/>
          </p:nvGrpSpPr>
          <p:grpSpPr bwMode="auto">
            <a:xfrm>
              <a:off x="1325" y="624"/>
              <a:ext cx="3880" cy="3024"/>
              <a:chOff x="1325" y="624"/>
              <a:chExt cx="3880" cy="3024"/>
            </a:xfrm>
          </p:grpSpPr>
          <p:grpSp>
            <p:nvGrpSpPr>
              <p:cNvPr id="39950" name="Group 72"/>
              <p:cNvGrpSpPr>
                <a:grpSpLocks/>
              </p:cNvGrpSpPr>
              <p:nvPr/>
            </p:nvGrpSpPr>
            <p:grpSpPr bwMode="auto">
              <a:xfrm>
                <a:off x="1325" y="624"/>
                <a:ext cx="887" cy="3024"/>
                <a:chOff x="1325" y="624"/>
                <a:chExt cx="887" cy="3024"/>
              </a:xfrm>
            </p:grpSpPr>
            <p:sp>
              <p:nvSpPr>
                <p:cNvPr id="39952" name="Line 73"/>
                <p:cNvSpPr>
                  <a:spLocks noChangeShapeType="1"/>
                </p:cNvSpPr>
                <p:nvPr/>
              </p:nvSpPr>
              <p:spPr bwMode="auto">
                <a:xfrm>
                  <a:off x="1536" y="1296"/>
                  <a:ext cx="67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53" name="Line 74"/>
                <p:cNvSpPr>
                  <a:spLocks noChangeShapeType="1"/>
                </p:cNvSpPr>
                <p:nvPr/>
              </p:nvSpPr>
              <p:spPr bwMode="auto">
                <a:xfrm>
                  <a:off x="1536" y="1968"/>
                  <a:ext cx="67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54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474" y="3408"/>
                  <a:ext cx="738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800" dirty="0" smtClean="0">
                      <a:solidFill>
                        <a:schemeClr val="bg1"/>
                      </a:solidFill>
                    </a:rPr>
                    <a:t>Spin-</a:t>
                  </a:r>
                  <a:r>
                    <a:rPr lang="es-ES_tradnl" sz="1800" dirty="0" err="1" smtClean="0">
                      <a:solidFill>
                        <a:schemeClr val="bg1"/>
                      </a:solidFill>
                    </a:rPr>
                    <a:t>Orbit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55" name="Line 76"/>
                <p:cNvSpPr>
                  <a:spLocks noChangeShapeType="1"/>
                </p:cNvSpPr>
                <p:nvPr/>
              </p:nvSpPr>
              <p:spPr bwMode="auto">
                <a:xfrm>
                  <a:off x="1440" y="3024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grpSp>
              <p:nvGrpSpPr>
                <p:cNvPr id="39956" name="Group 77"/>
                <p:cNvGrpSpPr>
                  <a:grpSpLocks/>
                </p:cNvGrpSpPr>
                <p:nvPr/>
              </p:nvGrpSpPr>
              <p:grpSpPr bwMode="auto">
                <a:xfrm>
                  <a:off x="1440" y="624"/>
                  <a:ext cx="680" cy="2640"/>
                  <a:chOff x="1440" y="624"/>
                  <a:chExt cx="680" cy="2640"/>
                </a:xfrm>
              </p:grpSpPr>
              <p:sp>
                <p:nvSpPr>
                  <p:cNvPr id="39958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0" y="1296"/>
                    <a:ext cx="96" cy="384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59" name="Line 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40" y="1680"/>
                    <a:ext cx="96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056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P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3/2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1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1728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P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1/2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2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0" y="2782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S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1/2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624"/>
                    <a:ext cx="0" cy="264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4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120" y="1300"/>
                    <a:ext cx="0" cy="67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5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2110" y="1970"/>
                    <a:ext cx="0" cy="105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6" name="Text Box 86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1640" y="1528"/>
                    <a:ext cx="68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>
                      <a:spcBef>
                        <a:spcPct val="50000"/>
                      </a:spcBef>
                    </a:pPr>
                    <a:r>
                      <a:rPr lang="es-ES_tradnl" sz="1800">
                        <a:solidFill>
                          <a:schemeClr val="bg1"/>
                        </a:solidFill>
                        <a:sym typeface="Symbol" charset="0"/>
                      </a:rPr>
                      <a:t>100GHz</a:t>
                    </a:r>
                    <a:endParaRPr lang="es-ES_tradnl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7" name="Text Box 87"/>
                  <p:cNvSpPr txBox="1">
                    <a:spLocks noChangeArrowheads="1"/>
                  </p:cNvSpPr>
                  <p:nvPr/>
                </p:nvSpPr>
                <p:spPr bwMode="auto">
                  <a:xfrm rot="-5468026">
                    <a:off x="1676" y="2353"/>
                    <a:ext cx="59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>
                      <a:spcBef>
                        <a:spcPct val="50000"/>
                      </a:spcBef>
                    </a:pPr>
                    <a:r>
                      <a:rPr lang="es-ES_tradnl" sz="1800">
                        <a:solidFill>
                          <a:schemeClr val="bg1"/>
                        </a:solidFill>
                        <a:sym typeface="Symbol" charset="0"/>
                      </a:rPr>
                      <a:t>894nm</a:t>
                    </a:r>
                    <a:endParaRPr lang="es-ES_tradnl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9957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1325" y="3360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s-MX" sz="2400" b="1" dirty="0">
                      <a:solidFill>
                        <a:schemeClr val="bg1"/>
                      </a:solidFill>
                    </a:rPr>
                    <a:t>+</a:t>
                  </a:r>
                  <a:endParaRPr lang="es-E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9951" name="Text Box 89"/>
              <p:cNvSpPr txBox="1">
                <a:spLocks noChangeArrowheads="1"/>
              </p:cNvSpPr>
              <p:nvPr/>
            </p:nvSpPr>
            <p:spPr bwMode="auto">
              <a:xfrm rot="16172769">
                <a:off x="4545" y="2001"/>
                <a:ext cx="103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s-ES_tradnl" sz="2400" dirty="0" err="1" smtClean="0">
                    <a:solidFill>
                      <a:schemeClr val="bg1"/>
                    </a:solidFill>
                  </a:rPr>
                  <a:t>Not</a:t>
                </a:r>
                <a:r>
                  <a:rPr lang="es-ES_tradnl" sz="2400" dirty="0" smtClean="0">
                    <a:solidFill>
                      <a:schemeClr val="bg1"/>
                    </a:solidFill>
                  </a:rPr>
                  <a:t> at </a:t>
                </a:r>
                <a:r>
                  <a:rPr lang="es-ES_tradnl" sz="2400" dirty="0" err="1" smtClean="0">
                    <a:solidFill>
                      <a:schemeClr val="bg1"/>
                    </a:solidFill>
                  </a:rPr>
                  <a:t>scale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947" name="Line 92"/>
            <p:cNvSpPr>
              <a:spLocks noChangeShapeType="1"/>
            </p:cNvSpPr>
            <p:nvPr/>
          </p:nvSpPr>
          <p:spPr bwMode="auto">
            <a:xfrm flipV="1">
              <a:off x="2880" y="1164"/>
              <a:ext cx="0" cy="16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948" name="Line 93"/>
            <p:cNvSpPr>
              <a:spLocks noChangeShapeType="1"/>
            </p:cNvSpPr>
            <p:nvPr/>
          </p:nvSpPr>
          <p:spPr bwMode="auto">
            <a:xfrm>
              <a:off x="3036" y="1152"/>
              <a:ext cx="12" cy="163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949" name="Line 94"/>
            <p:cNvSpPr>
              <a:spLocks noChangeShapeType="1"/>
            </p:cNvSpPr>
            <p:nvPr/>
          </p:nvSpPr>
          <p:spPr bwMode="auto">
            <a:xfrm flipH="1">
              <a:off x="3168" y="1152"/>
              <a:ext cx="0" cy="206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95" name="Imagen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spect="1" noChangeArrowheads="1"/>
          </p:cNvSpPr>
          <p:nvPr/>
        </p:nvSpPr>
        <p:spPr bwMode="auto">
          <a:xfrm>
            <a:off x="2067722" y="260648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_tradnl" sz="2000" b="1" dirty="0" smtClean="0">
                <a:solidFill>
                  <a:srgbClr val="000000"/>
                </a:solidFill>
              </a:rPr>
              <a:t>Ramsey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method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with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optical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pumping</a:t>
            </a:r>
            <a:r>
              <a:rPr lang="es-ES_tradnl" sz="2000" b="1" dirty="0" smtClean="0">
                <a:solidFill>
                  <a:srgbClr val="000000"/>
                </a:solidFill>
              </a:rPr>
              <a:t> (1985)</a:t>
            </a:r>
            <a:endParaRPr lang="es-ES" sz="2000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115616" y="3356992"/>
            <a:ext cx="5857878" cy="2574929"/>
            <a:chOff x="1035" y="1692"/>
            <a:chExt cx="3690" cy="1622"/>
          </a:xfrm>
        </p:grpSpPr>
        <p:sp>
          <p:nvSpPr>
            <p:cNvPr id="8909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35" y="1692"/>
              <a:ext cx="3690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8909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5" y="1702"/>
              <a:ext cx="3314" cy="1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095" name="Rectangle 7"/>
            <p:cNvSpPr>
              <a:spLocks noChangeArrowheads="1"/>
            </p:cNvSpPr>
            <p:nvPr/>
          </p:nvSpPr>
          <p:spPr bwMode="auto">
            <a:xfrm>
              <a:off x="1134" y="2719"/>
              <a:ext cx="42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Cs Oven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096" name="Rectangle 8"/>
            <p:cNvSpPr>
              <a:spLocks noChangeArrowheads="1"/>
            </p:cNvSpPr>
            <p:nvPr/>
          </p:nvSpPr>
          <p:spPr bwMode="auto">
            <a:xfrm>
              <a:off x="1635" y="3130"/>
              <a:ext cx="76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Pumping</a:t>
              </a:r>
              <a:r>
                <a:rPr kumimoji="0" lang="es-MX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Laser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099" name="Rectangle 11"/>
            <p:cNvSpPr>
              <a:spLocks noChangeArrowheads="1"/>
            </p:cNvSpPr>
            <p:nvPr/>
          </p:nvSpPr>
          <p:spPr bwMode="auto">
            <a:xfrm>
              <a:off x="3151" y="3159"/>
              <a:ext cx="82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Detection</a:t>
              </a:r>
              <a:r>
                <a:rPr kumimoji="0" lang="es-MX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Laser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100" name="Rectangle 12"/>
            <p:cNvSpPr>
              <a:spLocks noChangeArrowheads="1"/>
            </p:cNvSpPr>
            <p:nvPr/>
          </p:nvSpPr>
          <p:spPr bwMode="auto">
            <a:xfrm>
              <a:off x="4125" y="2067"/>
              <a:ext cx="52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Detector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101" name="Rectangle 13"/>
            <p:cNvSpPr>
              <a:spLocks noChangeArrowheads="1"/>
            </p:cNvSpPr>
            <p:nvPr/>
          </p:nvSpPr>
          <p:spPr bwMode="auto">
            <a:xfrm>
              <a:off x="2396" y="2416"/>
              <a:ext cx="75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Ramsey </a:t>
              </a:r>
              <a:r>
                <a:rPr kumimoji="0" lang="es-MX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Cavity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54"/>
          <p:cNvSpPr>
            <a:spLocks noChangeArrowheads="1"/>
          </p:cNvSpPr>
          <p:nvPr/>
        </p:nvSpPr>
        <p:spPr bwMode="auto">
          <a:xfrm>
            <a:off x="3220788" y="1593850"/>
            <a:ext cx="1448775" cy="635732"/>
          </a:xfrm>
          <a:prstGeom prst="rect">
            <a:avLst/>
          </a:prstGeom>
          <a:solidFill>
            <a:srgbClr val="99CC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1600" b="1" dirty="0" err="1" smtClean="0"/>
              <a:t>Microwave</a:t>
            </a:r>
            <a:endParaRPr lang="es-MX" sz="1600" b="1" dirty="0"/>
          </a:p>
          <a:p>
            <a:pPr algn="ctr"/>
            <a:r>
              <a:rPr lang="es-MX" sz="1600" b="1" dirty="0" err="1" smtClean="0"/>
              <a:t>Oscillator</a:t>
            </a:r>
            <a:endParaRPr lang="es-MX" sz="1600" b="1" dirty="0"/>
          </a:p>
        </p:txBody>
      </p:sp>
      <p:sp>
        <p:nvSpPr>
          <p:cNvPr id="21" name="Rectangle 55"/>
          <p:cNvSpPr>
            <a:spLocks noChangeArrowheads="1"/>
          </p:cNvSpPr>
          <p:nvPr/>
        </p:nvSpPr>
        <p:spPr bwMode="auto">
          <a:xfrm>
            <a:off x="5400038" y="1593850"/>
            <a:ext cx="1036361" cy="572719"/>
          </a:xfrm>
          <a:prstGeom prst="rect">
            <a:avLst/>
          </a:prstGeom>
          <a:solidFill>
            <a:srgbClr val="99CC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s-MX" sz="1600" b="1" dirty="0" err="1" smtClean="0"/>
              <a:t>Phase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lock</a:t>
            </a:r>
            <a:endParaRPr lang="es-MX" sz="1600" b="1" dirty="0"/>
          </a:p>
          <a:p>
            <a:pPr algn="ctr"/>
            <a:r>
              <a:rPr lang="es-MX" sz="1600" b="1" dirty="0" err="1" smtClean="0"/>
              <a:t>loop</a:t>
            </a:r>
            <a:endParaRPr lang="es-MX" sz="1600" b="1" dirty="0"/>
          </a:p>
        </p:txBody>
      </p:sp>
      <p:sp>
        <p:nvSpPr>
          <p:cNvPr id="22" name="Line 56"/>
          <p:cNvSpPr>
            <a:spLocks noChangeShapeType="1"/>
          </p:cNvSpPr>
          <p:nvPr/>
        </p:nvSpPr>
        <p:spPr bwMode="auto">
          <a:xfrm flipH="1">
            <a:off x="6451617" y="1885110"/>
            <a:ext cx="718300" cy="2801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" name="AutoShape 57"/>
          <p:cNvSpPr>
            <a:spLocks noChangeArrowheads="1"/>
          </p:cNvSpPr>
          <p:nvPr/>
        </p:nvSpPr>
        <p:spPr bwMode="auto">
          <a:xfrm rot="16200000">
            <a:off x="7091226" y="1570458"/>
            <a:ext cx="571318" cy="620904"/>
          </a:xfrm>
          <a:prstGeom prst="triangle">
            <a:avLst>
              <a:gd name="adj" fmla="val 50000"/>
            </a:avLst>
          </a:prstGeom>
          <a:solidFill>
            <a:srgbClr val="99CC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4" name="Line 58"/>
          <p:cNvSpPr>
            <a:spLocks noChangeShapeType="1"/>
          </p:cNvSpPr>
          <p:nvPr/>
        </p:nvSpPr>
        <p:spPr bwMode="auto">
          <a:xfrm flipH="1">
            <a:off x="4669563" y="1913116"/>
            <a:ext cx="724388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Line 85"/>
          <p:cNvSpPr>
            <a:spLocks noChangeShapeType="1"/>
          </p:cNvSpPr>
          <p:nvPr/>
        </p:nvSpPr>
        <p:spPr bwMode="auto">
          <a:xfrm flipH="1">
            <a:off x="7707121" y="1913116"/>
            <a:ext cx="58590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1" name="Line 87"/>
          <p:cNvSpPr>
            <a:spLocks noChangeShapeType="1"/>
          </p:cNvSpPr>
          <p:nvPr/>
        </p:nvSpPr>
        <p:spPr bwMode="auto">
          <a:xfrm>
            <a:off x="6392469" y="3527625"/>
            <a:ext cx="1924358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2" name="Line 88"/>
          <p:cNvSpPr>
            <a:spLocks noChangeShapeType="1"/>
          </p:cNvSpPr>
          <p:nvPr/>
        </p:nvSpPr>
        <p:spPr bwMode="auto">
          <a:xfrm>
            <a:off x="8316827" y="1913116"/>
            <a:ext cx="0" cy="162013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3" name="Line 94"/>
          <p:cNvSpPr>
            <a:spLocks noChangeShapeType="1"/>
          </p:cNvSpPr>
          <p:nvPr/>
        </p:nvSpPr>
        <p:spPr bwMode="auto">
          <a:xfrm>
            <a:off x="3900535" y="2229582"/>
            <a:ext cx="0" cy="1335877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6393" y="1785926"/>
            <a:ext cx="3876135" cy="257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839939" y="357166"/>
            <a:ext cx="5303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err="1" smtClean="0">
                <a:solidFill>
                  <a:srgbClr val="FFC000"/>
                </a:solidFill>
              </a:rPr>
              <a:t>Optically</a:t>
            </a:r>
            <a:r>
              <a:rPr lang="es-MX" sz="2400" dirty="0" smtClean="0">
                <a:solidFill>
                  <a:srgbClr val="FFC000"/>
                </a:solidFill>
              </a:rPr>
              <a:t> </a:t>
            </a:r>
            <a:r>
              <a:rPr lang="es-MX" sz="2400" dirty="0" err="1" smtClean="0">
                <a:solidFill>
                  <a:srgbClr val="FFC000"/>
                </a:solidFill>
              </a:rPr>
              <a:t>pumped</a:t>
            </a:r>
            <a:r>
              <a:rPr lang="es-MX" sz="2400" dirty="0" smtClean="0">
                <a:solidFill>
                  <a:srgbClr val="FFC000"/>
                </a:solidFill>
              </a:rPr>
              <a:t> </a:t>
            </a:r>
            <a:r>
              <a:rPr lang="es-MX" sz="2400" dirty="0" err="1" smtClean="0">
                <a:solidFill>
                  <a:srgbClr val="FFC000"/>
                </a:solidFill>
              </a:rPr>
              <a:t>thermal</a:t>
            </a:r>
            <a:r>
              <a:rPr lang="es-MX" sz="2400" dirty="0" smtClean="0">
                <a:solidFill>
                  <a:srgbClr val="FFC000"/>
                </a:solidFill>
              </a:rPr>
              <a:t> Cs </a:t>
            </a:r>
            <a:r>
              <a:rPr lang="es-MX" sz="2400" dirty="0" err="1" smtClean="0">
                <a:solidFill>
                  <a:srgbClr val="FFC000"/>
                </a:solidFill>
              </a:rPr>
              <a:t>beam</a:t>
            </a:r>
            <a:r>
              <a:rPr lang="es-MX" sz="2400" dirty="0" smtClean="0">
                <a:solidFill>
                  <a:srgbClr val="FFC000"/>
                </a:solidFill>
              </a:rPr>
              <a:t> </a:t>
            </a:r>
            <a:r>
              <a:rPr lang="es-MX" sz="2400" dirty="0" err="1" smtClean="0">
                <a:solidFill>
                  <a:srgbClr val="FFC000"/>
                </a:solidFill>
              </a:rPr>
              <a:t>clock</a:t>
            </a:r>
            <a:r>
              <a:rPr lang="es-MX" sz="2400" dirty="0" smtClean="0">
                <a:solidFill>
                  <a:srgbClr val="FFC000"/>
                </a:solidFill>
              </a:rPr>
              <a:t> CENAM CsOp-2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7500" t="7500" r="29375" b="11250"/>
          <a:stretch>
            <a:fillRect/>
          </a:stretch>
        </p:blipFill>
        <p:spPr bwMode="auto">
          <a:xfrm>
            <a:off x="928662" y="1714488"/>
            <a:ext cx="1928826" cy="272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/>
          <p:nvPr/>
        </p:nvGrpSpPr>
        <p:grpSpPr>
          <a:xfrm>
            <a:off x="2428860" y="3857628"/>
            <a:ext cx="3091856" cy="2736870"/>
            <a:chOff x="2500298" y="3857628"/>
            <a:chExt cx="3091856" cy="2736870"/>
          </a:xfrm>
        </p:grpSpPr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3857628"/>
              <a:ext cx="3091856" cy="2736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7 Conector recto de flecha"/>
            <p:cNvCxnSpPr/>
            <p:nvPr/>
          </p:nvCxnSpPr>
          <p:spPr>
            <a:xfrm>
              <a:off x="3419468" y="5083187"/>
              <a:ext cx="500066" cy="1588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8 Conector recto de flecha"/>
            <p:cNvCxnSpPr/>
            <p:nvPr/>
          </p:nvCxnSpPr>
          <p:spPr>
            <a:xfrm rot="10800000" flipV="1">
              <a:off x="4071934" y="5072074"/>
              <a:ext cx="561980" cy="11112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0 CuadroTexto"/>
            <p:cNvSpPr txBox="1"/>
            <p:nvPr/>
          </p:nvSpPr>
          <p:spPr>
            <a:xfrm>
              <a:off x="3990972" y="4583121"/>
              <a:ext cx="100013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</a:rPr>
                <a:t>180 Hz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885950" y="514350"/>
            <a:ext cx="5372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400" dirty="0" err="1" smtClean="0">
                <a:solidFill>
                  <a:schemeClr val="bg1"/>
                </a:solidFill>
              </a:rPr>
              <a:t>Doppler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Cooling</a:t>
            </a:r>
            <a:endParaRPr lang="es-MX" sz="2400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MX" sz="1600" dirty="0" smtClean="0">
                <a:solidFill>
                  <a:srgbClr val="FFC000"/>
                </a:solidFill>
              </a:rPr>
              <a:t>A </a:t>
            </a:r>
            <a:r>
              <a:rPr lang="es-MX" sz="1600" dirty="0" err="1">
                <a:solidFill>
                  <a:srgbClr val="FFC000"/>
                </a:solidFill>
              </a:rPr>
              <a:t>t</a:t>
            </a:r>
            <a:r>
              <a:rPr lang="es-MX" sz="1600" dirty="0" err="1" smtClean="0">
                <a:solidFill>
                  <a:srgbClr val="FFC000"/>
                </a:solidFill>
              </a:rPr>
              <a:t>wo</a:t>
            </a:r>
            <a:r>
              <a:rPr lang="es-MX" sz="1600" dirty="0" smtClean="0">
                <a:solidFill>
                  <a:srgbClr val="FFC000"/>
                </a:solidFill>
              </a:rPr>
              <a:t> quantum </a:t>
            </a:r>
            <a:r>
              <a:rPr lang="es-MX" sz="1600" dirty="0" err="1" smtClean="0">
                <a:solidFill>
                  <a:srgbClr val="FFC000"/>
                </a:solidFill>
              </a:rPr>
              <a:t>states</a:t>
            </a:r>
            <a:r>
              <a:rPr lang="es-MX" sz="1600" dirty="0" smtClean="0">
                <a:solidFill>
                  <a:srgbClr val="FFC000"/>
                </a:solidFill>
              </a:rPr>
              <a:t> </a:t>
            </a:r>
            <a:r>
              <a:rPr lang="es-MX" sz="1600" dirty="0" err="1" smtClean="0">
                <a:solidFill>
                  <a:srgbClr val="FFC000"/>
                </a:solidFill>
              </a:rPr>
              <a:t>model</a:t>
            </a:r>
            <a:endParaRPr lang="es-ES" sz="1600" dirty="0">
              <a:solidFill>
                <a:srgbClr val="FFC000"/>
              </a:solidFill>
            </a:endParaRPr>
          </a:p>
        </p:txBody>
      </p:sp>
      <p:sp>
        <p:nvSpPr>
          <p:cNvPr id="12294" name="Line 4"/>
          <p:cNvSpPr>
            <a:spLocks noChangeShapeType="1"/>
          </p:cNvSpPr>
          <p:nvPr/>
        </p:nvSpPr>
        <p:spPr bwMode="auto">
          <a:xfrm flipV="1">
            <a:off x="914400" y="139065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95" name="Line 25"/>
          <p:cNvSpPr>
            <a:spLocks noChangeShapeType="1"/>
          </p:cNvSpPr>
          <p:nvPr/>
        </p:nvSpPr>
        <p:spPr bwMode="auto">
          <a:xfrm>
            <a:off x="2838450" y="1676400"/>
            <a:ext cx="0" cy="14287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96" name="Text Box 26"/>
          <p:cNvSpPr txBox="1">
            <a:spLocks noChangeArrowheads="1"/>
          </p:cNvSpPr>
          <p:nvPr/>
        </p:nvSpPr>
        <p:spPr bwMode="auto">
          <a:xfrm rot="-5392587">
            <a:off x="1885950" y="2095500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400" dirty="0" err="1" smtClean="0">
                <a:solidFill>
                  <a:schemeClr val="bg1"/>
                </a:solidFill>
              </a:rPr>
              <a:t>Energy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12297" name="Line 27"/>
          <p:cNvSpPr>
            <a:spLocks noChangeShapeType="1"/>
          </p:cNvSpPr>
          <p:nvPr/>
        </p:nvSpPr>
        <p:spPr bwMode="auto">
          <a:xfrm>
            <a:off x="3619500" y="1962150"/>
            <a:ext cx="1352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98" name="Line 28"/>
          <p:cNvSpPr>
            <a:spLocks noChangeShapeType="1"/>
          </p:cNvSpPr>
          <p:nvPr/>
        </p:nvSpPr>
        <p:spPr bwMode="auto">
          <a:xfrm>
            <a:off x="3657600" y="2971800"/>
            <a:ext cx="1371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99" name="Line 29"/>
          <p:cNvSpPr>
            <a:spLocks noChangeShapeType="1"/>
          </p:cNvSpPr>
          <p:nvPr/>
        </p:nvSpPr>
        <p:spPr bwMode="auto">
          <a:xfrm>
            <a:off x="4191000" y="1962150"/>
            <a:ext cx="0" cy="100965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300" name="Text Box 30"/>
          <p:cNvSpPr txBox="1">
            <a:spLocks noChangeArrowheads="1"/>
          </p:cNvSpPr>
          <p:nvPr/>
        </p:nvSpPr>
        <p:spPr bwMode="auto">
          <a:xfrm>
            <a:off x="3086100" y="16954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MX" sz="2400">
                <a:solidFill>
                  <a:schemeClr val="bg1"/>
                </a:solidFill>
              </a:rPr>
              <a:t>E</a:t>
            </a:r>
            <a:r>
              <a:rPr lang="es-MX" sz="2400" baseline="-25000">
                <a:solidFill>
                  <a:schemeClr val="bg1"/>
                </a:solidFill>
              </a:rPr>
              <a:t>2</a:t>
            </a:r>
            <a:endParaRPr lang="es-ES" sz="2400" baseline="-25000">
              <a:solidFill>
                <a:schemeClr val="bg1"/>
              </a:solidFill>
            </a:endParaRPr>
          </a:p>
        </p:txBody>
      </p:sp>
      <p:sp>
        <p:nvSpPr>
          <p:cNvPr id="12301" name="Text Box 31"/>
          <p:cNvSpPr txBox="1">
            <a:spLocks noChangeArrowheads="1"/>
          </p:cNvSpPr>
          <p:nvPr/>
        </p:nvSpPr>
        <p:spPr bwMode="auto">
          <a:xfrm>
            <a:off x="3105150" y="2667000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MX" sz="2400">
                <a:solidFill>
                  <a:schemeClr val="bg1"/>
                </a:solidFill>
              </a:rPr>
              <a:t>E</a:t>
            </a:r>
            <a:r>
              <a:rPr lang="es-MX" sz="2400" baseline="-25000">
                <a:solidFill>
                  <a:schemeClr val="bg1"/>
                </a:solidFill>
              </a:rPr>
              <a:t>1</a:t>
            </a:r>
            <a:endParaRPr lang="es-ES" sz="2400" baseline="-25000">
              <a:solidFill>
                <a:schemeClr val="bg1"/>
              </a:solidFill>
            </a:endParaRPr>
          </a:p>
        </p:txBody>
      </p:sp>
      <p:sp>
        <p:nvSpPr>
          <p:cNvPr id="12302" name="Text Box 32"/>
          <p:cNvSpPr txBox="1">
            <a:spLocks noChangeArrowheads="1"/>
          </p:cNvSpPr>
          <p:nvPr/>
        </p:nvSpPr>
        <p:spPr bwMode="auto">
          <a:xfrm>
            <a:off x="4324350" y="2286000"/>
            <a:ext cx="2152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s-MX" sz="2400">
              <a:solidFill>
                <a:schemeClr val="bg1"/>
              </a:solidFill>
            </a:endParaRPr>
          </a:p>
        </p:txBody>
      </p:sp>
      <p:graphicFrame>
        <p:nvGraphicFramePr>
          <p:cNvPr id="12290" name="Object 33"/>
          <p:cNvGraphicFramePr>
            <a:graphicFrameLocks noChangeAspect="1"/>
          </p:cNvGraphicFramePr>
          <p:nvPr/>
        </p:nvGraphicFramePr>
        <p:xfrm>
          <a:off x="5013325" y="2281238"/>
          <a:ext cx="26035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906" name="Ecuación" r:id="rId3" imgW="1206500" imgH="228600" progId="Equation.3">
                  <p:embed/>
                </p:oleObj>
              </mc:Choice>
              <mc:Fallback>
                <p:oleObj name="Ecuación" r:id="rId3" imgW="1206500" imgH="228600" progId="Equation.3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3325" y="2281238"/>
                        <a:ext cx="2603500" cy="4302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303" name="Group 48"/>
          <p:cNvGrpSpPr>
            <a:grpSpLocks/>
          </p:cNvGrpSpPr>
          <p:nvPr/>
        </p:nvGrpSpPr>
        <p:grpSpPr bwMode="auto">
          <a:xfrm>
            <a:off x="838200" y="3829050"/>
            <a:ext cx="7467600" cy="2667000"/>
            <a:chOff x="528" y="2412"/>
            <a:chExt cx="4704" cy="1680"/>
          </a:xfrm>
        </p:grpSpPr>
        <p:sp>
          <p:nvSpPr>
            <p:cNvPr id="12304" name="Rectangle 6"/>
            <p:cNvSpPr>
              <a:spLocks noChangeArrowheads="1"/>
            </p:cNvSpPr>
            <p:nvPr/>
          </p:nvSpPr>
          <p:spPr bwMode="auto">
            <a:xfrm>
              <a:off x="528" y="2700"/>
              <a:ext cx="4704" cy="139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2305" name="Text Box 7"/>
            <p:cNvSpPr txBox="1">
              <a:spLocks noChangeArrowheads="1"/>
            </p:cNvSpPr>
            <p:nvPr/>
          </p:nvSpPr>
          <p:spPr bwMode="auto">
            <a:xfrm>
              <a:off x="1440" y="2412"/>
              <a:ext cx="28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bg1"/>
                  </a:solidFill>
                </a:rPr>
                <a:t>Laboratory reference frame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  <p:sp>
          <p:nvSpPr>
            <p:cNvPr id="12306" name="Text Box 9"/>
            <p:cNvSpPr txBox="1">
              <a:spLocks noChangeArrowheads="1"/>
            </p:cNvSpPr>
            <p:nvPr/>
          </p:nvSpPr>
          <p:spPr bwMode="auto">
            <a:xfrm>
              <a:off x="1272" y="3588"/>
              <a:ext cx="912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2400">
                  <a:sym typeface="Symbol" charset="0"/>
                </a:rPr>
                <a:t></a:t>
              </a:r>
              <a:r>
                <a:rPr lang="en-US" sz="2400" baseline="-25000">
                  <a:sym typeface="Symbol" charset="0"/>
                </a:rPr>
                <a:t>F</a:t>
              </a:r>
              <a:r>
                <a:rPr lang="en-US" sz="2400">
                  <a:sym typeface="Symbol" charset="0"/>
                </a:rPr>
                <a:t>=</a:t>
              </a:r>
              <a:r>
                <a:rPr lang="es-ES" sz="2400">
                  <a:sym typeface="Symbol" charset="0"/>
                </a:rPr>
                <a:t></a:t>
              </a:r>
              <a:r>
                <a:rPr lang="en-US" sz="2400" baseline="-25000">
                  <a:sym typeface="Symbol" charset="0"/>
                </a:rPr>
                <a:t>0</a:t>
              </a:r>
              <a:r>
                <a:rPr lang="en-US" sz="2400">
                  <a:sym typeface="Symbol" charset="0"/>
                </a:rPr>
                <a:t>-</a:t>
              </a:r>
              <a:endParaRPr lang="es-ES" sz="2400"/>
            </a:p>
          </p:txBody>
        </p:sp>
        <p:grpSp>
          <p:nvGrpSpPr>
            <p:cNvPr id="12307" name="Group 10"/>
            <p:cNvGrpSpPr>
              <a:grpSpLocks/>
            </p:cNvGrpSpPr>
            <p:nvPr/>
          </p:nvGrpSpPr>
          <p:grpSpPr bwMode="auto">
            <a:xfrm>
              <a:off x="1416" y="3108"/>
              <a:ext cx="546" cy="192"/>
              <a:chOff x="4176" y="1680"/>
              <a:chExt cx="546" cy="192"/>
            </a:xfrm>
          </p:grpSpPr>
          <p:sp>
            <p:nvSpPr>
              <p:cNvPr id="12315" name="Freeform 11"/>
              <p:cNvSpPr>
                <a:spLocks/>
              </p:cNvSpPr>
              <p:nvPr/>
            </p:nvSpPr>
            <p:spPr bwMode="auto">
              <a:xfrm>
                <a:off x="4176" y="1680"/>
                <a:ext cx="432" cy="192"/>
              </a:xfrm>
              <a:custGeom>
                <a:avLst/>
                <a:gdLst>
                  <a:gd name="T0" fmla="*/ 0 w 1536"/>
                  <a:gd name="T1" fmla="*/ 177 h 728"/>
                  <a:gd name="T2" fmla="*/ 54 w 1536"/>
                  <a:gd name="T3" fmla="*/ 0 h 728"/>
                  <a:gd name="T4" fmla="*/ 135 w 1536"/>
                  <a:gd name="T5" fmla="*/ 177 h 728"/>
                  <a:gd name="T6" fmla="*/ 203 w 1536"/>
                  <a:gd name="T7" fmla="*/ 0 h 728"/>
                  <a:gd name="T8" fmla="*/ 270 w 1536"/>
                  <a:gd name="T9" fmla="*/ 177 h 728"/>
                  <a:gd name="T10" fmla="*/ 324 w 1536"/>
                  <a:gd name="T11" fmla="*/ 0 h 728"/>
                  <a:gd name="T12" fmla="*/ 392 w 1536"/>
                  <a:gd name="T13" fmla="*/ 177 h 728"/>
                  <a:gd name="T14" fmla="*/ 432 w 1536"/>
                  <a:gd name="T15" fmla="*/ 89 h 7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36"/>
                  <a:gd name="T25" fmla="*/ 0 h 728"/>
                  <a:gd name="T26" fmla="*/ 1536 w 1536"/>
                  <a:gd name="T27" fmla="*/ 728 h 7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36" h="728">
                    <a:moveTo>
                      <a:pt x="0" y="672"/>
                    </a:moveTo>
                    <a:cubicBezTo>
                      <a:pt x="56" y="336"/>
                      <a:pt x="112" y="0"/>
                      <a:pt x="192" y="0"/>
                    </a:cubicBezTo>
                    <a:cubicBezTo>
                      <a:pt x="272" y="0"/>
                      <a:pt x="392" y="672"/>
                      <a:pt x="480" y="672"/>
                    </a:cubicBezTo>
                    <a:cubicBezTo>
                      <a:pt x="568" y="672"/>
                      <a:pt x="640" y="0"/>
                      <a:pt x="720" y="0"/>
                    </a:cubicBezTo>
                    <a:cubicBezTo>
                      <a:pt x="800" y="0"/>
                      <a:pt x="888" y="672"/>
                      <a:pt x="960" y="672"/>
                    </a:cubicBezTo>
                    <a:cubicBezTo>
                      <a:pt x="1032" y="672"/>
                      <a:pt x="1080" y="0"/>
                      <a:pt x="1152" y="0"/>
                    </a:cubicBezTo>
                    <a:cubicBezTo>
                      <a:pt x="1224" y="0"/>
                      <a:pt x="1328" y="616"/>
                      <a:pt x="1392" y="672"/>
                    </a:cubicBezTo>
                    <a:cubicBezTo>
                      <a:pt x="1456" y="728"/>
                      <a:pt x="1496" y="532"/>
                      <a:pt x="1536" y="336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s-ES"/>
              </a:p>
            </p:txBody>
          </p:sp>
          <p:sp>
            <p:nvSpPr>
              <p:cNvPr id="12316" name="Line 12"/>
              <p:cNvSpPr>
                <a:spLocks noChangeShapeType="1"/>
              </p:cNvSpPr>
              <p:nvPr/>
            </p:nvSpPr>
            <p:spPr bwMode="auto">
              <a:xfrm>
                <a:off x="4608" y="1776"/>
                <a:ext cx="11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s-ES"/>
              </a:p>
            </p:txBody>
          </p:sp>
        </p:grpSp>
        <p:sp>
          <p:nvSpPr>
            <p:cNvPr id="12308" name="Text Box 14"/>
            <p:cNvSpPr txBox="1">
              <a:spLocks noChangeArrowheads="1"/>
            </p:cNvSpPr>
            <p:nvPr/>
          </p:nvSpPr>
          <p:spPr bwMode="auto">
            <a:xfrm>
              <a:off x="3480" y="3588"/>
              <a:ext cx="86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s-ES" sz="2400">
                  <a:sym typeface="Symbol" charset="0"/>
                </a:rPr>
                <a:t></a:t>
              </a:r>
              <a:r>
                <a:rPr lang="en-US" sz="2400" baseline="-25000">
                  <a:sym typeface="Symbol" charset="0"/>
                </a:rPr>
                <a:t>F</a:t>
              </a:r>
              <a:r>
                <a:rPr lang="en-US" sz="2400">
                  <a:sym typeface="Symbol" charset="0"/>
                </a:rPr>
                <a:t>=</a:t>
              </a:r>
              <a:r>
                <a:rPr lang="es-ES" sz="2400">
                  <a:sym typeface="Symbol" charset="0"/>
                </a:rPr>
                <a:t></a:t>
              </a:r>
              <a:r>
                <a:rPr lang="en-US" sz="2400" baseline="-25000">
                  <a:sym typeface="Symbol" charset="0"/>
                </a:rPr>
                <a:t>0</a:t>
              </a:r>
              <a:r>
                <a:rPr lang="en-US" sz="2400">
                  <a:sym typeface="Symbol" charset="0"/>
                </a:rPr>
                <a:t>-</a:t>
              </a:r>
              <a:endParaRPr lang="es-ES" sz="2400"/>
            </a:p>
          </p:txBody>
        </p:sp>
        <p:grpSp>
          <p:nvGrpSpPr>
            <p:cNvPr id="12309" name="Group 15"/>
            <p:cNvGrpSpPr>
              <a:grpSpLocks/>
            </p:cNvGrpSpPr>
            <p:nvPr/>
          </p:nvGrpSpPr>
          <p:grpSpPr bwMode="auto">
            <a:xfrm rot="-10702285">
              <a:off x="3576" y="3156"/>
              <a:ext cx="546" cy="192"/>
              <a:chOff x="4176" y="1680"/>
              <a:chExt cx="546" cy="192"/>
            </a:xfrm>
          </p:grpSpPr>
          <p:sp>
            <p:nvSpPr>
              <p:cNvPr id="12313" name="Freeform 16"/>
              <p:cNvSpPr>
                <a:spLocks/>
              </p:cNvSpPr>
              <p:nvPr/>
            </p:nvSpPr>
            <p:spPr bwMode="auto">
              <a:xfrm>
                <a:off x="4176" y="1680"/>
                <a:ext cx="432" cy="192"/>
              </a:xfrm>
              <a:custGeom>
                <a:avLst/>
                <a:gdLst>
                  <a:gd name="T0" fmla="*/ 0 w 1536"/>
                  <a:gd name="T1" fmla="*/ 177 h 728"/>
                  <a:gd name="T2" fmla="*/ 54 w 1536"/>
                  <a:gd name="T3" fmla="*/ 0 h 728"/>
                  <a:gd name="T4" fmla="*/ 135 w 1536"/>
                  <a:gd name="T5" fmla="*/ 177 h 728"/>
                  <a:gd name="T6" fmla="*/ 203 w 1536"/>
                  <a:gd name="T7" fmla="*/ 0 h 728"/>
                  <a:gd name="T8" fmla="*/ 270 w 1536"/>
                  <a:gd name="T9" fmla="*/ 177 h 728"/>
                  <a:gd name="T10" fmla="*/ 324 w 1536"/>
                  <a:gd name="T11" fmla="*/ 0 h 728"/>
                  <a:gd name="T12" fmla="*/ 392 w 1536"/>
                  <a:gd name="T13" fmla="*/ 177 h 728"/>
                  <a:gd name="T14" fmla="*/ 432 w 1536"/>
                  <a:gd name="T15" fmla="*/ 89 h 7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36"/>
                  <a:gd name="T25" fmla="*/ 0 h 728"/>
                  <a:gd name="T26" fmla="*/ 1536 w 1536"/>
                  <a:gd name="T27" fmla="*/ 728 h 7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36" h="728">
                    <a:moveTo>
                      <a:pt x="0" y="672"/>
                    </a:moveTo>
                    <a:cubicBezTo>
                      <a:pt x="56" y="336"/>
                      <a:pt x="112" y="0"/>
                      <a:pt x="192" y="0"/>
                    </a:cubicBezTo>
                    <a:cubicBezTo>
                      <a:pt x="272" y="0"/>
                      <a:pt x="392" y="672"/>
                      <a:pt x="480" y="672"/>
                    </a:cubicBezTo>
                    <a:cubicBezTo>
                      <a:pt x="568" y="672"/>
                      <a:pt x="640" y="0"/>
                      <a:pt x="720" y="0"/>
                    </a:cubicBezTo>
                    <a:cubicBezTo>
                      <a:pt x="800" y="0"/>
                      <a:pt x="888" y="672"/>
                      <a:pt x="960" y="672"/>
                    </a:cubicBezTo>
                    <a:cubicBezTo>
                      <a:pt x="1032" y="672"/>
                      <a:pt x="1080" y="0"/>
                      <a:pt x="1152" y="0"/>
                    </a:cubicBezTo>
                    <a:cubicBezTo>
                      <a:pt x="1224" y="0"/>
                      <a:pt x="1328" y="616"/>
                      <a:pt x="1392" y="672"/>
                    </a:cubicBezTo>
                    <a:cubicBezTo>
                      <a:pt x="1456" y="728"/>
                      <a:pt x="1496" y="532"/>
                      <a:pt x="1536" y="336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s-ES"/>
              </a:p>
            </p:txBody>
          </p:sp>
          <p:sp>
            <p:nvSpPr>
              <p:cNvPr id="12314" name="Line 17"/>
              <p:cNvSpPr>
                <a:spLocks noChangeShapeType="1"/>
              </p:cNvSpPr>
              <p:nvPr/>
            </p:nvSpPr>
            <p:spPr bwMode="auto">
              <a:xfrm>
                <a:off x="4608" y="1776"/>
                <a:ext cx="11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s-ES"/>
              </a:p>
            </p:txBody>
          </p:sp>
        </p:grpSp>
        <p:sp>
          <p:nvSpPr>
            <p:cNvPr id="12310" name="Text Box 22"/>
            <p:cNvSpPr txBox="1">
              <a:spLocks noChangeArrowheads="1"/>
            </p:cNvSpPr>
            <p:nvPr/>
          </p:nvSpPr>
          <p:spPr bwMode="auto">
            <a:xfrm>
              <a:off x="2748" y="3720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s-ES" sz="2400">
                  <a:solidFill>
                    <a:schemeClr val="bg1"/>
                  </a:solidFill>
                  <a:sym typeface="Symbol" charset="0"/>
                </a:rPr>
                <a:t></a:t>
              </a:r>
              <a:r>
                <a:rPr lang="en-US" sz="2400" baseline="-25000">
                  <a:solidFill>
                    <a:schemeClr val="bg1"/>
                  </a:solidFill>
                  <a:sym typeface="Symbol" charset="0"/>
                </a:rPr>
                <a:t>0</a:t>
              </a:r>
              <a:endParaRPr lang="es-ES" sz="2400" baseline="-25000">
                <a:solidFill>
                  <a:schemeClr val="bg1"/>
                </a:solidFill>
              </a:endParaRPr>
            </a:p>
          </p:txBody>
        </p:sp>
        <p:sp>
          <p:nvSpPr>
            <p:cNvPr id="12311" name="Text Box 23"/>
            <p:cNvSpPr txBox="1">
              <a:spLocks noChangeArrowheads="1"/>
            </p:cNvSpPr>
            <p:nvPr/>
          </p:nvSpPr>
          <p:spPr bwMode="auto">
            <a:xfrm>
              <a:off x="2784" y="2652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bg1"/>
                  </a:solidFill>
                </a:rPr>
                <a:t>v</a:t>
              </a:r>
              <a:endParaRPr lang="es-ES" sz="2400">
                <a:solidFill>
                  <a:schemeClr val="bg1"/>
                </a:solidFill>
              </a:endParaRPr>
            </a:p>
          </p:txBody>
        </p:sp>
        <p:graphicFrame>
          <p:nvGraphicFramePr>
            <p:cNvPr id="12291" name="Object 44"/>
            <p:cNvGraphicFramePr>
              <a:graphicFrameLocks noChangeAspect="1"/>
            </p:cNvGraphicFramePr>
            <p:nvPr/>
          </p:nvGraphicFramePr>
          <p:xfrm>
            <a:off x="2468" y="3033"/>
            <a:ext cx="776" cy="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907" name="Imagen de mapa de bits" r:id="rId5" imgW="6647619" imgH="4315427" progId="PBrush">
                    <p:embed/>
                  </p:oleObj>
                </mc:Choice>
                <mc:Fallback>
                  <p:oleObj name="Imagen de mapa de bits" r:id="rId5" imgW="6647619" imgH="4315427" progId="PBrush">
                    <p:embed/>
                    <p:pic>
                      <p:nvPicPr>
                        <p:cNvPr id="0" name="Picture 1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013" t="6622" r="54167" b="29140"/>
                        <a:stretch>
                          <a:fillRect/>
                        </a:stretch>
                      </p:blipFill>
                      <p:spPr bwMode="auto">
                        <a:xfrm>
                          <a:off x="2468" y="3033"/>
                          <a:ext cx="776" cy="7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12" name="Line 45"/>
            <p:cNvSpPr>
              <a:spLocks noChangeShapeType="1"/>
            </p:cNvSpPr>
            <p:nvPr/>
          </p:nvSpPr>
          <p:spPr bwMode="auto">
            <a:xfrm>
              <a:off x="2700" y="2892"/>
              <a:ext cx="45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grpSp>
        <p:nvGrpSpPr>
          <p:cNvPr id="13318" name="Group 7"/>
          <p:cNvGrpSpPr>
            <a:grpSpLocks/>
          </p:cNvGrpSpPr>
          <p:nvPr/>
        </p:nvGrpSpPr>
        <p:grpSpPr bwMode="auto">
          <a:xfrm>
            <a:off x="2381250" y="2571750"/>
            <a:ext cx="866775" cy="304800"/>
            <a:chOff x="4176" y="1680"/>
            <a:chExt cx="546" cy="192"/>
          </a:xfrm>
        </p:grpSpPr>
        <p:sp>
          <p:nvSpPr>
            <p:cNvPr id="13329" name="Freeform 8"/>
            <p:cNvSpPr>
              <a:spLocks/>
            </p:cNvSpPr>
            <p:nvPr/>
          </p:nvSpPr>
          <p:spPr bwMode="auto">
            <a:xfrm>
              <a:off x="4176" y="1680"/>
              <a:ext cx="432" cy="192"/>
            </a:xfrm>
            <a:custGeom>
              <a:avLst/>
              <a:gdLst>
                <a:gd name="T0" fmla="*/ 0 w 1536"/>
                <a:gd name="T1" fmla="*/ 177 h 728"/>
                <a:gd name="T2" fmla="*/ 54 w 1536"/>
                <a:gd name="T3" fmla="*/ 0 h 728"/>
                <a:gd name="T4" fmla="*/ 135 w 1536"/>
                <a:gd name="T5" fmla="*/ 177 h 728"/>
                <a:gd name="T6" fmla="*/ 203 w 1536"/>
                <a:gd name="T7" fmla="*/ 0 h 728"/>
                <a:gd name="T8" fmla="*/ 270 w 1536"/>
                <a:gd name="T9" fmla="*/ 177 h 728"/>
                <a:gd name="T10" fmla="*/ 324 w 1536"/>
                <a:gd name="T11" fmla="*/ 0 h 728"/>
                <a:gd name="T12" fmla="*/ 392 w 1536"/>
                <a:gd name="T13" fmla="*/ 177 h 728"/>
                <a:gd name="T14" fmla="*/ 432 w 1536"/>
                <a:gd name="T15" fmla="*/ 89 h 7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36"/>
                <a:gd name="T25" fmla="*/ 0 h 728"/>
                <a:gd name="T26" fmla="*/ 1536 w 1536"/>
                <a:gd name="T27" fmla="*/ 728 h 7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36" h="728">
                  <a:moveTo>
                    <a:pt x="0" y="672"/>
                  </a:moveTo>
                  <a:cubicBezTo>
                    <a:pt x="56" y="336"/>
                    <a:pt x="112" y="0"/>
                    <a:pt x="192" y="0"/>
                  </a:cubicBezTo>
                  <a:cubicBezTo>
                    <a:pt x="272" y="0"/>
                    <a:pt x="392" y="672"/>
                    <a:pt x="480" y="672"/>
                  </a:cubicBezTo>
                  <a:cubicBezTo>
                    <a:pt x="568" y="672"/>
                    <a:pt x="640" y="0"/>
                    <a:pt x="720" y="0"/>
                  </a:cubicBezTo>
                  <a:cubicBezTo>
                    <a:pt x="800" y="0"/>
                    <a:pt x="888" y="672"/>
                    <a:pt x="960" y="672"/>
                  </a:cubicBezTo>
                  <a:cubicBezTo>
                    <a:pt x="1032" y="672"/>
                    <a:pt x="1080" y="0"/>
                    <a:pt x="1152" y="0"/>
                  </a:cubicBezTo>
                  <a:cubicBezTo>
                    <a:pt x="1224" y="0"/>
                    <a:pt x="1328" y="616"/>
                    <a:pt x="1392" y="672"/>
                  </a:cubicBezTo>
                  <a:cubicBezTo>
                    <a:pt x="1456" y="728"/>
                    <a:pt x="1496" y="532"/>
                    <a:pt x="1536" y="3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3330" name="Line 9"/>
            <p:cNvSpPr>
              <a:spLocks noChangeShapeType="1"/>
            </p:cNvSpPr>
            <p:nvPr/>
          </p:nvSpPr>
          <p:spPr bwMode="auto">
            <a:xfrm>
              <a:off x="4608" y="1776"/>
              <a:ext cx="11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s-ES"/>
            </a:p>
          </p:txBody>
        </p:sp>
      </p:grpSp>
      <p:grpSp>
        <p:nvGrpSpPr>
          <p:cNvPr id="13319" name="Group 10"/>
          <p:cNvGrpSpPr>
            <a:grpSpLocks/>
          </p:cNvGrpSpPr>
          <p:nvPr/>
        </p:nvGrpSpPr>
        <p:grpSpPr bwMode="auto">
          <a:xfrm rot="-10702285">
            <a:off x="5810250" y="2647950"/>
            <a:ext cx="866775" cy="304800"/>
            <a:chOff x="4176" y="1680"/>
            <a:chExt cx="546" cy="192"/>
          </a:xfrm>
        </p:grpSpPr>
        <p:sp>
          <p:nvSpPr>
            <p:cNvPr id="13327" name="Freeform 11"/>
            <p:cNvSpPr>
              <a:spLocks/>
            </p:cNvSpPr>
            <p:nvPr/>
          </p:nvSpPr>
          <p:spPr bwMode="auto">
            <a:xfrm>
              <a:off x="4176" y="1680"/>
              <a:ext cx="432" cy="192"/>
            </a:xfrm>
            <a:custGeom>
              <a:avLst/>
              <a:gdLst>
                <a:gd name="T0" fmla="*/ 0 w 1536"/>
                <a:gd name="T1" fmla="*/ 177 h 728"/>
                <a:gd name="T2" fmla="*/ 54 w 1536"/>
                <a:gd name="T3" fmla="*/ 0 h 728"/>
                <a:gd name="T4" fmla="*/ 135 w 1536"/>
                <a:gd name="T5" fmla="*/ 177 h 728"/>
                <a:gd name="T6" fmla="*/ 203 w 1536"/>
                <a:gd name="T7" fmla="*/ 0 h 728"/>
                <a:gd name="T8" fmla="*/ 270 w 1536"/>
                <a:gd name="T9" fmla="*/ 177 h 728"/>
                <a:gd name="T10" fmla="*/ 324 w 1536"/>
                <a:gd name="T11" fmla="*/ 0 h 728"/>
                <a:gd name="T12" fmla="*/ 392 w 1536"/>
                <a:gd name="T13" fmla="*/ 177 h 728"/>
                <a:gd name="T14" fmla="*/ 432 w 1536"/>
                <a:gd name="T15" fmla="*/ 89 h 7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36"/>
                <a:gd name="T25" fmla="*/ 0 h 728"/>
                <a:gd name="T26" fmla="*/ 1536 w 1536"/>
                <a:gd name="T27" fmla="*/ 728 h 7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36" h="728">
                  <a:moveTo>
                    <a:pt x="0" y="672"/>
                  </a:moveTo>
                  <a:cubicBezTo>
                    <a:pt x="56" y="336"/>
                    <a:pt x="112" y="0"/>
                    <a:pt x="192" y="0"/>
                  </a:cubicBezTo>
                  <a:cubicBezTo>
                    <a:pt x="272" y="0"/>
                    <a:pt x="392" y="672"/>
                    <a:pt x="480" y="672"/>
                  </a:cubicBezTo>
                  <a:cubicBezTo>
                    <a:pt x="568" y="672"/>
                    <a:pt x="640" y="0"/>
                    <a:pt x="720" y="0"/>
                  </a:cubicBezTo>
                  <a:cubicBezTo>
                    <a:pt x="800" y="0"/>
                    <a:pt x="888" y="672"/>
                    <a:pt x="960" y="672"/>
                  </a:cubicBezTo>
                  <a:cubicBezTo>
                    <a:pt x="1032" y="672"/>
                    <a:pt x="1080" y="0"/>
                    <a:pt x="1152" y="0"/>
                  </a:cubicBezTo>
                  <a:cubicBezTo>
                    <a:pt x="1224" y="0"/>
                    <a:pt x="1328" y="616"/>
                    <a:pt x="1392" y="672"/>
                  </a:cubicBezTo>
                  <a:cubicBezTo>
                    <a:pt x="1456" y="728"/>
                    <a:pt x="1496" y="532"/>
                    <a:pt x="1536" y="336"/>
                  </a:cubicBezTo>
                </a:path>
              </a:pathLst>
            </a:cu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3328" name="Line 12"/>
            <p:cNvSpPr>
              <a:spLocks noChangeShapeType="1"/>
            </p:cNvSpPr>
            <p:nvPr/>
          </p:nvSpPr>
          <p:spPr bwMode="auto">
            <a:xfrm>
              <a:off x="4608" y="1776"/>
              <a:ext cx="114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s-ES"/>
            </a:p>
          </p:txBody>
        </p:sp>
      </p:grp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5295900" y="3219450"/>
            <a:ext cx="299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24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2400" baseline="-25000">
                <a:solidFill>
                  <a:schemeClr val="bg1"/>
                </a:solidFill>
                <a:sym typeface="Symbol" charset="0"/>
              </a:rPr>
              <a:t>R </a:t>
            </a:r>
            <a:r>
              <a:rPr lang="en-US" sz="2400">
                <a:solidFill>
                  <a:schemeClr val="bg1"/>
                </a:solidFill>
                <a:sym typeface="Symbol" charset="0"/>
              </a:rPr>
              <a:t>= </a:t>
            </a:r>
            <a:r>
              <a:rPr lang="es-ES" sz="24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2400" baseline="-25000">
                <a:solidFill>
                  <a:schemeClr val="bg1"/>
                </a:solidFill>
                <a:sym typeface="Symbol" charset="0"/>
              </a:rPr>
              <a:t>F </a:t>
            </a:r>
            <a:r>
              <a:rPr lang="en-US" sz="2400">
                <a:solidFill>
                  <a:schemeClr val="bg1"/>
                </a:solidFill>
                <a:sym typeface="Symbol" charset="0"/>
              </a:rPr>
              <a:t>+ </a:t>
            </a:r>
            <a:r>
              <a:rPr lang="en-US" sz="2400" b="1">
                <a:solidFill>
                  <a:schemeClr val="bg1"/>
                </a:solidFill>
                <a:sym typeface="Symbol" charset="0"/>
              </a:rPr>
              <a:t>k</a:t>
            </a:r>
            <a:r>
              <a:rPr lang="en-US" sz="2400">
                <a:solidFill>
                  <a:schemeClr val="bg1"/>
                </a:solidFill>
                <a:cs typeface="Times New Roman" charset="0"/>
                <a:sym typeface="Symbol" charset="0"/>
              </a:rPr>
              <a:t>·</a:t>
            </a:r>
            <a:r>
              <a:rPr lang="en-US" sz="2400" b="1">
                <a:solidFill>
                  <a:schemeClr val="bg1"/>
                </a:solidFill>
                <a:sym typeface="Symbol" charset="0"/>
              </a:rPr>
              <a:t>v </a:t>
            </a:r>
            <a:r>
              <a:rPr lang="en-US" sz="2400">
                <a:solidFill>
                  <a:schemeClr val="bg1"/>
                </a:solidFill>
                <a:sym typeface="Symbol" charset="0"/>
              </a:rPr>
              <a:t>+ …  </a:t>
            </a:r>
            <a:r>
              <a:rPr lang="es-ES" sz="24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2400" baseline="-25000">
                <a:solidFill>
                  <a:schemeClr val="bg1"/>
                </a:solidFill>
                <a:sym typeface="Symbol" charset="0"/>
              </a:rPr>
              <a:t>0</a:t>
            </a:r>
            <a:endParaRPr lang="es-ES" sz="2400" baseline="-2500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1066800" y="3257550"/>
            <a:ext cx="2971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24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2400" baseline="-25000">
                <a:solidFill>
                  <a:schemeClr val="bg1"/>
                </a:solidFill>
                <a:sym typeface="Symbol" charset="0"/>
              </a:rPr>
              <a:t>L</a:t>
            </a:r>
            <a:r>
              <a:rPr lang="en-US" sz="2400">
                <a:solidFill>
                  <a:schemeClr val="bg1"/>
                </a:solidFill>
                <a:sym typeface="Symbol" charset="0"/>
              </a:rPr>
              <a:t>= </a:t>
            </a:r>
            <a:r>
              <a:rPr lang="es-ES" sz="24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2400" baseline="-25000">
                <a:solidFill>
                  <a:schemeClr val="bg1"/>
                </a:solidFill>
                <a:sym typeface="Symbol" charset="0"/>
              </a:rPr>
              <a:t>F </a:t>
            </a:r>
            <a:r>
              <a:rPr lang="en-US" sz="2400">
                <a:solidFill>
                  <a:schemeClr val="bg1"/>
                </a:solidFill>
                <a:sym typeface="Symbol" charset="0"/>
              </a:rPr>
              <a:t>- </a:t>
            </a:r>
            <a:r>
              <a:rPr lang="en-US" sz="2400" b="1">
                <a:solidFill>
                  <a:schemeClr val="bg1"/>
                </a:solidFill>
                <a:sym typeface="Symbol" charset="0"/>
              </a:rPr>
              <a:t>k</a:t>
            </a:r>
            <a:r>
              <a:rPr lang="en-US" sz="2400">
                <a:solidFill>
                  <a:schemeClr val="bg1"/>
                </a:solidFill>
                <a:cs typeface="Times New Roman" charset="0"/>
                <a:sym typeface="Symbol" charset="0"/>
              </a:rPr>
              <a:t>·</a:t>
            </a:r>
            <a:r>
              <a:rPr lang="en-US" sz="2400" b="1">
                <a:solidFill>
                  <a:schemeClr val="bg1"/>
                </a:solidFill>
                <a:cs typeface="Times New Roman" charset="0"/>
                <a:sym typeface="Symbol" charset="0"/>
              </a:rPr>
              <a:t>v </a:t>
            </a:r>
            <a:r>
              <a:rPr lang="en-US" sz="2400">
                <a:solidFill>
                  <a:schemeClr val="bg1"/>
                </a:solidFill>
                <a:cs typeface="Times New Roman" charset="0"/>
                <a:sym typeface="Symbol" charset="0"/>
              </a:rPr>
              <a:t>+ …&lt;&lt; </a:t>
            </a:r>
            <a:r>
              <a:rPr lang="es-ES" sz="24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2400" baseline="-25000">
                <a:solidFill>
                  <a:schemeClr val="bg1"/>
                </a:solidFill>
                <a:sym typeface="Symbol" charset="0"/>
              </a:rPr>
              <a:t>0</a:t>
            </a:r>
            <a:endParaRPr lang="es-ES" sz="2400" baseline="-25000">
              <a:solidFill>
                <a:schemeClr val="bg1"/>
              </a:solidFill>
              <a:sym typeface="Symbol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13322" name="Rectangle 16"/>
          <p:cNvSpPr>
            <a:spLocks noChangeArrowheads="1"/>
          </p:cNvSpPr>
          <p:nvPr/>
        </p:nvSpPr>
        <p:spPr bwMode="auto">
          <a:xfrm>
            <a:off x="857250" y="2095500"/>
            <a:ext cx="7467600" cy="236220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323" name="Text Box 17"/>
          <p:cNvSpPr txBox="1">
            <a:spLocks noChangeArrowheads="1"/>
          </p:cNvSpPr>
          <p:nvPr/>
        </p:nvSpPr>
        <p:spPr bwMode="auto">
          <a:xfrm>
            <a:off x="2286000" y="158115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400" dirty="0" err="1" smtClean="0">
                <a:solidFill>
                  <a:schemeClr val="bg1"/>
                </a:solidFill>
              </a:rPr>
              <a:t>Atom´s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reference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frame</a:t>
            </a:r>
            <a:endParaRPr kumimoji="1" lang="es-ES" sz="2400" dirty="0">
              <a:solidFill>
                <a:schemeClr val="bg1"/>
              </a:solidFill>
            </a:endParaRPr>
          </a:p>
        </p:txBody>
      </p:sp>
      <p:graphicFrame>
        <p:nvGraphicFramePr>
          <p:cNvPr id="13314" name="Object 19"/>
          <p:cNvGraphicFramePr>
            <a:graphicFrameLocks noChangeAspect="1"/>
          </p:cNvGraphicFramePr>
          <p:nvPr/>
        </p:nvGraphicFramePr>
        <p:xfrm>
          <a:off x="3956050" y="2243138"/>
          <a:ext cx="123190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070" name="Imagen de mapa de bits" r:id="rId3" imgW="6647619" imgH="4315427" progId="PBrush">
                  <p:embed/>
                </p:oleObj>
              </mc:Choice>
              <mc:Fallback>
                <p:oleObj name="Imagen de mapa de bits" r:id="rId3" imgW="6647619" imgH="4315427" progId="PBrush">
                  <p:embed/>
                  <p:pic>
                    <p:nvPicPr>
                      <p:cNvPr id="0" name="Picture 2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13" t="6622" r="54167" b="29140"/>
                      <a:stretch>
                        <a:fillRect/>
                      </a:stretch>
                    </p:blipFill>
                    <p:spPr bwMode="auto">
                      <a:xfrm>
                        <a:off x="3956050" y="2243138"/>
                        <a:ext cx="1231900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4" name="Text Box 23"/>
          <p:cNvSpPr txBox="1">
            <a:spLocks noChangeArrowheads="1"/>
          </p:cNvSpPr>
          <p:nvPr/>
        </p:nvSpPr>
        <p:spPr bwMode="auto">
          <a:xfrm>
            <a:off x="4362450" y="33909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24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2400" baseline="-25000">
                <a:solidFill>
                  <a:schemeClr val="bg1"/>
                </a:solidFill>
                <a:sym typeface="Symbol" charset="0"/>
              </a:rPr>
              <a:t>0</a:t>
            </a:r>
            <a:endParaRPr lang="es-ES" sz="2400" baseline="-25000">
              <a:solidFill>
                <a:schemeClr val="bg1"/>
              </a:solidFill>
            </a:endParaRPr>
          </a:p>
        </p:txBody>
      </p:sp>
      <p:graphicFrame>
        <p:nvGraphicFramePr>
          <p:cNvPr id="13315" name="Object 26"/>
          <p:cNvGraphicFramePr>
            <a:graphicFrameLocks noChangeAspect="1"/>
          </p:cNvGraphicFramePr>
          <p:nvPr/>
        </p:nvGraphicFramePr>
        <p:xfrm>
          <a:off x="1147763" y="4762500"/>
          <a:ext cx="5132387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071" name="Ecuación" r:id="rId5" imgW="2463800" imgH="457200" progId="Equation.3">
                  <p:embed/>
                </p:oleObj>
              </mc:Choice>
              <mc:Fallback>
                <p:oleObj name="Ecuación" r:id="rId5" imgW="2463800" imgH="457200" progId="Equation.3">
                  <p:embed/>
                  <p:pic>
                    <p:nvPicPr>
                      <p:cNvPr id="0" name="Picture 2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763" y="4762500"/>
                        <a:ext cx="5132387" cy="952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27"/>
          <p:cNvGraphicFramePr>
            <a:graphicFrameLocks noChangeAspect="1"/>
          </p:cNvGraphicFramePr>
          <p:nvPr/>
        </p:nvGraphicFramePr>
        <p:xfrm>
          <a:off x="1179513" y="5876925"/>
          <a:ext cx="17176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072" name="EcuaciÛn" r:id="rId7" imgW="1028254" imgH="393529" progId="Equation.3">
                  <p:embed/>
                </p:oleObj>
              </mc:Choice>
              <mc:Fallback>
                <p:oleObj name="EcuaciÛn" r:id="rId7" imgW="1028254" imgH="393529" progId="Equation.3">
                  <p:embed/>
                  <p:pic>
                    <p:nvPicPr>
                      <p:cNvPr id="0" name="Picture 2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5876925"/>
                        <a:ext cx="1717675" cy="6572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885950" y="514350"/>
            <a:ext cx="5372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400" dirty="0" err="1" smtClean="0">
                <a:solidFill>
                  <a:schemeClr val="bg1"/>
                </a:solidFill>
              </a:rPr>
              <a:t>Doppler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Cooling</a:t>
            </a:r>
            <a:endParaRPr lang="es-MX" sz="2400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MX" sz="1600" dirty="0" smtClean="0">
                <a:solidFill>
                  <a:srgbClr val="FFC000"/>
                </a:solidFill>
              </a:rPr>
              <a:t>A </a:t>
            </a:r>
            <a:r>
              <a:rPr lang="es-MX" sz="1600" dirty="0" err="1">
                <a:solidFill>
                  <a:srgbClr val="FFC000"/>
                </a:solidFill>
              </a:rPr>
              <a:t>t</a:t>
            </a:r>
            <a:r>
              <a:rPr lang="es-MX" sz="1600" dirty="0" err="1" smtClean="0">
                <a:solidFill>
                  <a:srgbClr val="FFC000"/>
                </a:solidFill>
              </a:rPr>
              <a:t>wo</a:t>
            </a:r>
            <a:r>
              <a:rPr lang="es-MX" sz="1600" dirty="0" smtClean="0">
                <a:solidFill>
                  <a:srgbClr val="FFC000"/>
                </a:solidFill>
              </a:rPr>
              <a:t> quantum </a:t>
            </a:r>
            <a:r>
              <a:rPr lang="es-MX" sz="1600" dirty="0" err="1" smtClean="0">
                <a:solidFill>
                  <a:srgbClr val="FFC000"/>
                </a:solidFill>
              </a:rPr>
              <a:t>states</a:t>
            </a:r>
            <a:r>
              <a:rPr lang="es-MX" sz="1600" dirty="0" smtClean="0">
                <a:solidFill>
                  <a:srgbClr val="FFC000"/>
                </a:solidFill>
              </a:rPr>
              <a:t> </a:t>
            </a:r>
            <a:r>
              <a:rPr lang="es-MX" sz="1600" dirty="0" err="1" smtClean="0">
                <a:solidFill>
                  <a:srgbClr val="FFC000"/>
                </a:solidFill>
              </a:rPr>
              <a:t>model</a:t>
            </a:r>
            <a:endParaRPr lang="es-ES" sz="1600" dirty="0">
              <a:solidFill>
                <a:srgbClr val="FFC000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5366" name="Text Box 2"/>
          <p:cNvSpPr txBox="1">
            <a:spLocks noChangeArrowheads="1"/>
          </p:cNvSpPr>
          <p:nvPr/>
        </p:nvSpPr>
        <p:spPr bwMode="auto">
          <a:xfrm>
            <a:off x="1638300" y="1771650"/>
            <a:ext cx="6438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MX" dirty="0" err="1" smtClean="0">
                <a:solidFill>
                  <a:schemeClr val="bg1"/>
                </a:solidFill>
              </a:rPr>
              <a:t>Doppler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limit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15368" name="Group 15"/>
          <p:cNvGrpSpPr>
            <a:grpSpLocks/>
          </p:cNvGrpSpPr>
          <p:nvPr/>
        </p:nvGrpSpPr>
        <p:grpSpPr bwMode="auto">
          <a:xfrm>
            <a:off x="2266950" y="2780928"/>
            <a:ext cx="5314950" cy="2397125"/>
            <a:chOff x="1248" y="1872"/>
            <a:chExt cx="3348" cy="1510"/>
          </a:xfrm>
        </p:grpSpPr>
        <p:graphicFrame>
          <p:nvGraphicFramePr>
            <p:cNvPr id="15362" name="Object 4"/>
            <p:cNvGraphicFramePr>
              <a:graphicFrameLocks noChangeAspect="1"/>
            </p:cNvGraphicFramePr>
            <p:nvPr/>
          </p:nvGraphicFramePr>
          <p:xfrm>
            <a:off x="1250" y="2237"/>
            <a:ext cx="1402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118" name="Ecuación" r:id="rId3" imgW="1040948" imgH="393529" progId="Equation.3">
                    <p:embed/>
                  </p:oleObj>
                </mc:Choice>
                <mc:Fallback>
                  <p:oleObj name="Ecuación" r:id="rId3" imgW="1040948" imgH="393529" progId="Equation.3">
                    <p:embed/>
                    <p:pic>
                      <p:nvPicPr>
                        <p:cNvPr id="0" name="Picture 2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" y="2237"/>
                          <a:ext cx="1402" cy="53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9" name="Text Box 5"/>
            <p:cNvSpPr txBox="1">
              <a:spLocks noChangeArrowheads="1"/>
            </p:cNvSpPr>
            <p:nvPr/>
          </p:nvSpPr>
          <p:spPr bwMode="auto">
            <a:xfrm>
              <a:off x="3564" y="1953"/>
              <a:ext cx="10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1800" dirty="0" smtClean="0">
                  <a:solidFill>
                    <a:schemeClr val="bg1"/>
                  </a:solidFill>
                </a:rPr>
                <a:t>Cesium-133</a:t>
              </a:r>
              <a:endParaRPr lang="es-ES" sz="18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5363" name="Object 6"/>
            <p:cNvGraphicFramePr>
              <a:graphicFrameLocks noChangeAspect="1"/>
            </p:cNvGraphicFramePr>
            <p:nvPr/>
          </p:nvGraphicFramePr>
          <p:xfrm>
            <a:off x="2964" y="1953"/>
            <a:ext cx="62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119" name="Ecuación" r:id="rId5" imgW="469696" imgH="203112" progId="Equation.3">
                    <p:embed/>
                  </p:oleObj>
                </mc:Choice>
                <mc:Fallback>
                  <p:oleObj name="Ecuación" r:id="rId5" imgW="469696" imgH="203112" progId="Equation.3">
                    <p:embed/>
                    <p:pic>
                      <p:nvPicPr>
                        <p:cNvPr id="0" name="Picture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4" y="1953"/>
                          <a:ext cx="623" cy="27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0" name="Text Box 7"/>
            <p:cNvSpPr txBox="1">
              <a:spLocks noChangeArrowheads="1"/>
            </p:cNvSpPr>
            <p:nvPr/>
          </p:nvSpPr>
          <p:spPr bwMode="auto">
            <a:xfrm>
              <a:off x="3588" y="2724"/>
              <a:ext cx="7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1800" dirty="0" err="1" smtClean="0">
                  <a:solidFill>
                    <a:schemeClr val="bg1"/>
                  </a:solidFill>
                </a:rPr>
                <a:t>Sodium</a:t>
              </a:r>
              <a:r>
                <a:rPr lang="es-MX" sz="2400" dirty="0" smtClean="0">
                  <a:solidFill>
                    <a:schemeClr val="bg1"/>
                  </a:solidFill>
                </a:rPr>
                <a:t> 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5364" name="Object 8"/>
            <p:cNvGraphicFramePr>
              <a:graphicFrameLocks noChangeAspect="1"/>
            </p:cNvGraphicFramePr>
            <p:nvPr/>
          </p:nvGraphicFramePr>
          <p:xfrm>
            <a:off x="2968" y="2743"/>
            <a:ext cx="592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120" name="EcuaciÛn" r:id="rId7" imgW="482391" imgH="203112" progId="Equation.3">
                    <p:embed/>
                  </p:oleObj>
                </mc:Choice>
                <mc:Fallback>
                  <p:oleObj name="EcuaciÛn" r:id="rId7" imgW="482391" imgH="203112" progId="Equation.3">
                    <p:embed/>
                    <p:pic>
                      <p:nvPicPr>
                        <p:cNvPr id="0" name="Picture 2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8" y="2743"/>
                          <a:ext cx="592" cy="249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1" name="AutoShape 10"/>
            <p:cNvSpPr>
              <a:spLocks/>
            </p:cNvSpPr>
            <p:nvPr/>
          </p:nvSpPr>
          <p:spPr bwMode="auto">
            <a:xfrm>
              <a:off x="2712" y="1872"/>
              <a:ext cx="180" cy="1260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15372" name="Group 14"/>
            <p:cNvGrpSpPr>
              <a:grpSpLocks/>
            </p:cNvGrpSpPr>
            <p:nvPr/>
          </p:nvGrpSpPr>
          <p:grpSpPr bwMode="auto">
            <a:xfrm>
              <a:off x="1248" y="2882"/>
              <a:ext cx="1404" cy="500"/>
              <a:chOff x="1176" y="3338"/>
              <a:chExt cx="1404" cy="500"/>
            </a:xfrm>
          </p:grpSpPr>
          <p:sp>
            <p:nvSpPr>
              <p:cNvPr id="15373" name="Text Box 12"/>
              <p:cNvSpPr txBox="1">
                <a:spLocks noChangeArrowheads="1"/>
              </p:cNvSpPr>
              <p:nvPr/>
            </p:nvSpPr>
            <p:spPr bwMode="auto">
              <a:xfrm>
                <a:off x="1236" y="3338"/>
                <a:ext cx="126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i="1">
                    <a:solidFill>
                      <a:schemeClr val="bg1"/>
                    </a:solidFill>
                    <a:sym typeface="Symbol" charset="0"/>
                  </a:rPr>
                  <a:t>h</a:t>
                </a:r>
                <a:r>
                  <a:rPr lang="es-MX">
                    <a:solidFill>
                      <a:schemeClr val="bg1"/>
                    </a:solidFill>
                    <a:sym typeface="Symbol" charset="0"/>
                  </a:rPr>
                  <a:t>  6,6</a:t>
                </a:r>
                <a:r>
                  <a:rPr lang="es-ES">
                    <a:solidFill>
                      <a:schemeClr val="bg1"/>
                    </a:solidFill>
                    <a:sym typeface="Symbol" charset="0"/>
                  </a:rPr>
                  <a:t></a:t>
                </a:r>
                <a:r>
                  <a:rPr lang="es-MX">
                    <a:solidFill>
                      <a:schemeClr val="bg1"/>
                    </a:solidFill>
                    <a:sym typeface="Symbol" charset="0"/>
                  </a:rPr>
                  <a:t>10</a:t>
                </a:r>
                <a:r>
                  <a:rPr lang="es-MX" baseline="30000">
                    <a:solidFill>
                      <a:schemeClr val="bg1"/>
                    </a:solidFill>
                    <a:sym typeface="Symbol" charset="0"/>
                  </a:rPr>
                  <a:t>-34</a:t>
                </a:r>
                <a:r>
                  <a:rPr lang="es-MX">
                    <a:solidFill>
                      <a:schemeClr val="bg1"/>
                    </a:solidFill>
                    <a:sym typeface="Symbol" charset="0"/>
                  </a:rPr>
                  <a:t> Js</a:t>
                </a:r>
                <a:endParaRPr lang="es-ES">
                  <a:solidFill>
                    <a:schemeClr val="bg1"/>
                  </a:solidFill>
                </a:endParaRPr>
              </a:p>
            </p:txBody>
          </p:sp>
          <p:sp>
            <p:nvSpPr>
              <p:cNvPr id="15374" name="Text Box 13"/>
              <p:cNvSpPr txBox="1">
                <a:spLocks noChangeArrowheads="1"/>
              </p:cNvSpPr>
              <p:nvPr/>
            </p:nvSpPr>
            <p:spPr bwMode="auto">
              <a:xfrm>
                <a:off x="1176" y="3588"/>
                <a:ext cx="140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i="1">
                    <a:solidFill>
                      <a:schemeClr val="bg1"/>
                    </a:solidFill>
                    <a:sym typeface="Symbol" charset="0"/>
                  </a:rPr>
                  <a:t>  k</a:t>
                </a:r>
                <a:r>
                  <a:rPr lang="es-MX" i="1" baseline="-25000">
                    <a:solidFill>
                      <a:schemeClr val="bg1"/>
                    </a:solidFill>
                    <a:sym typeface="Symbol" charset="0"/>
                  </a:rPr>
                  <a:t>B</a:t>
                </a:r>
                <a:r>
                  <a:rPr lang="es-MX">
                    <a:solidFill>
                      <a:schemeClr val="bg1"/>
                    </a:solidFill>
                    <a:sym typeface="Symbol" charset="0"/>
                  </a:rPr>
                  <a:t>  1,3</a:t>
                </a:r>
                <a:r>
                  <a:rPr lang="es-ES">
                    <a:solidFill>
                      <a:schemeClr val="bg1"/>
                    </a:solidFill>
                    <a:sym typeface="Symbol" charset="0"/>
                  </a:rPr>
                  <a:t></a:t>
                </a:r>
                <a:r>
                  <a:rPr lang="es-MX">
                    <a:solidFill>
                      <a:schemeClr val="bg1"/>
                    </a:solidFill>
                    <a:sym typeface="Symbol" charset="0"/>
                  </a:rPr>
                  <a:t>10</a:t>
                </a:r>
                <a:r>
                  <a:rPr lang="es-MX" baseline="30000">
                    <a:solidFill>
                      <a:schemeClr val="bg1"/>
                    </a:solidFill>
                    <a:sym typeface="Symbol" charset="0"/>
                  </a:rPr>
                  <a:t>-23</a:t>
                </a:r>
                <a:r>
                  <a:rPr lang="es-MX">
                    <a:solidFill>
                      <a:schemeClr val="bg1"/>
                    </a:solidFill>
                    <a:sym typeface="Symbol" charset="0"/>
                  </a:rPr>
                  <a:t> J/K</a:t>
                </a:r>
                <a:endParaRPr lang="es-E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885950" y="514350"/>
            <a:ext cx="5372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400" dirty="0" err="1" smtClean="0">
                <a:solidFill>
                  <a:schemeClr val="bg1"/>
                </a:solidFill>
              </a:rPr>
              <a:t>Doppler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Cooling</a:t>
            </a:r>
            <a:endParaRPr lang="es-MX" sz="2400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MX" sz="1600" dirty="0" smtClean="0">
                <a:solidFill>
                  <a:srgbClr val="FFC000"/>
                </a:solidFill>
              </a:rPr>
              <a:t>A </a:t>
            </a:r>
            <a:r>
              <a:rPr lang="es-MX" sz="1600" dirty="0" err="1">
                <a:solidFill>
                  <a:srgbClr val="FFC000"/>
                </a:solidFill>
              </a:rPr>
              <a:t>t</a:t>
            </a:r>
            <a:r>
              <a:rPr lang="es-MX" sz="1600" dirty="0" err="1" smtClean="0">
                <a:solidFill>
                  <a:srgbClr val="FFC000"/>
                </a:solidFill>
              </a:rPr>
              <a:t>wo</a:t>
            </a:r>
            <a:r>
              <a:rPr lang="es-MX" sz="1600" dirty="0" smtClean="0">
                <a:solidFill>
                  <a:srgbClr val="FFC000"/>
                </a:solidFill>
              </a:rPr>
              <a:t> quantum </a:t>
            </a:r>
            <a:r>
              <a:rPr lang="es-MX" sz="1600" dirty="0" err="1" smtClean="0">
                <a:solidFill>
                  <a:srgbClr val="FFC000"/>
                </a:solidFill>
              </a:rPr>
              <a:t>states</a:t>
            </a:r>
            <a:r>
              <a:rPr lang="es-MX" sz="1600" dirty="0" smtClean="0">
                <a:solidFill>
                  <a:srgbClr val="FFC000"/>
                </a:solidFill>
              </a:rPr>
              <a:t> </a:t>
            </a:r>
            <a:r>
              <a:rPr lang="es-MX" sz="1600" dirty="0" err="1" smtClean="0">
                <a:solidFill>
                  <a:srgbClr val="FFC000"/>
                </a:solidFill>
              </a:rPr>
              <a:t>model</a:t>
            </a:r>
            <a:endParaRPr lang="es-ES" sz="1600" dirty="0">
              <a:solidFill>
                <a:srgbClr val="FFC000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>
            <a:off x="142844" y="357166"/>
            <a:ext cx="8643966" cy="1071570"/>
          </a:xfrm>
          <a:custGeom>
            <a:avLst/>
            <a:gdLst/>
            <a:ahLst/>
            <a:cxnLst>
              <a:cxn ang="0">
                <a:pos x="910" y="26"/>
              </a:cxn>
              <a:cxn ang="0">
                <a:pos x="652" y="82"/>
              </a:cxn>
              <a:cxn ang="0">
                <a:pos x="401" y="168"/>
              </a:cxn>
              <a:cxn ang="0">
                <a:pos x="161" y="278"/>
              </a:cxn>
              <a:cxn ang="0">
                <a:pos x="59" y="340"/>
              </a:cxn>
              <a:cxn ang="0">
                <a:pos x="271" y="241"/>
              </a:cxn>
              <a:cxn ang="0">
                <a:pos x="492" y="164"/>
              </a:cxn>
              <a:cxn ang="0">
                <a:pos x="720" y="108"/>
              </a:cxn>
              <a:cxn ang="0">
                <a:pos x="952" y="75"/>
              </a:cxn>
              <a:cxn ang="0">
                <a:pos x="1174" y="70"/>
              </a:cxn>
              <a:cxn ang="0">
                <a:pos x="1379" y="88"/>
              </a:cxn>
              <a:cxn ang="0">
                <a:pos x="1566" y="129"/>
              </a:cxn>
              <a:cxn ang="0">
                <a:pos x="1733" y="193"/>
              </a:cxn>
              <a:cxn ang="0">
                <a:pos x="1824" y="244"/>
              </a:cxn>
              <a:cxn ang="0">
                <a:pos x="1547" y="144"/>
              </a:cxn>
              <a:cxn ang="0">
                <a:pos x="1210" y="117"/>
              </a:cxn>
              <a:cxn ang="0">
                <a:pos x="948" y="141"/>
              </a:cxn>
              <a:cxn ang="0">
                <a:pos x="710" y="193"/>
              </a:cxn>
              <a:cxn ang="0">
                <a:pos x="479" y="271"/>
              </a:cxn>
              <a:cxn ang="0">
                <a:pos x="258" y="374"/>
              </a:cxn>
              <a:cxn ang="0">
                <a:pos x="164" y="431"/>
              </a:cxn>
              <a:cxn ang="0">
                <a:pos x="357" y="343"/>
              </a:cxn>
              <a:cxn ang="0">
                <a:pos x="560" y="271"/>
              </a:cxn>
              <a:cxn ang="0">
                <a:pos x="768" y="221"/>
              </a:cxn>
              <a:cxn ang="0">
                <a:pos x="978" y="192"/>
              </a:cxn>
              <a:cxn ang="0">
                <a:pos x="1190" y="185"/>
              </a:cxn>
              <a:cxn ang="0">
                <a:pos x="1384" y="204"/>
              </a:cxn>
              <a:cxn ang="0">
                <a:pos x="1556" y="246"/>
              </a:cxn>
              <a:cxn ang="0">
                <a:pos x="1708" y="312"/>
              </a:cxn>
              <a:cxn ang="0">
                <a:pos x="1791" y="363"/>
              </a:cxn>
              <a:cxn ang="0">
                <a:pos x="1519" y="261"/>
              </a:cxn>
              <a:cxn ang="0">
                <a:pos x="1182" y="234"/>
              </a:cxn>
              <a:cxn ang="0">
                <a:pos x="947" y="261"/>
              </a:cxn>
              <a:cxn ang="0">
                <a:pos x="738" y="312"/>
              </a:cxn>
              <a:cxn ang="0">
                <a:pos x="534" y="384"/>
              </a:cxn>
              <a:cxn ang="0">
                <a:pos x="339" y="479"/>
              </a:cxn>
              <a:cxn ang="0">
                <a:pos x="254" y="532"/>
              </a:cxn>
              <a:cxn ang="0">
                <a:pos x="422" y="453"/>
              </a:cxn>
              <a:cxn ang="0">
                <a:pos x="597" y="389"/>
              </a:cxn>
              <a:cxn ang="0">
                <a:pos x="778" y="341"/>
              </a:cxn>
              <a:cxn ang="0">
                <a:pos x="960" y="313"/>
              </a:cxn>
              <a:cxn ang="0">
                <a:pos x="1269" y="312"/>
              </a:cxn>
              <a:cxn ang="0">
                <a:pos x="1574" y="385"/>
              </a:cxn>
              <a:cxn ang="0">
                <a:pos x="1626" y="416"/>
              </a:cxn>
              <a:cxn ang="0">
                <a:pos x="1376" y="355"/>
              </a:cxn>
              <a:cxn ang="0">
                <a:pos x="1094" y="359"/>
              </a:cxn>
              <a:cxn ang="0">
                <a:pos x="907" y="392"/>
              </a:cxn>
              <a:cxn ang="0">
                <a:pos x="723" y="447"/>
              </a:cxn>
              <a:cxn ang="0">
                <a:pos x="545" y="521"/>
              </a:cxn>
              <a:cxn ang="0">
                <a:pos x="378" y="612"/>
              </a:cxn>
              <a:cxn ang="0">
                <a:pos x="474" y="573"/>
              </a:cxn>
              <a:cxn ang="0">
                <a:pos x="779" y="468"/>
              </a:cxn>
              <a:cxn ang="0">
                <a:pos x="1124" y="423"/>
              </a:cxn>
              <a:cxn ang="0">
                <a:pos x="1480" y="482"/>
              </a:cxn>
              <a:cxn ang="0">
                <a:pos x="1703" y="651"/>
              </a:cxn>
              <a:cxn ang="0">
                <a:pos x="1963" y="186"/>
              </a:cxn>
              <a:cxn ang="0">
                <a:pos x="1778" y="94"/>
              </a:cxn>
              <a:cxn ang="0">
                <a:pos x="1564" y="32"/>
              </a:cxn>
              <a:cxn ang="0">
                <a:pos x="1322" y="2"/>
              </a:cxn>
            </a:cxnLst>
            <a:rect l="0" t="0" r="r" b="b"/>
            <a:pathLst>
              <a:path w="2095" h="656">
                <a:moveTo>
                  <a:pt x="1135" y="3"/>
                </a:moveTo>
                <a:lnTo>
                  <a:pt x="1097" y="5"/>
                </a:lnTo>
                <a:lnTo>
                  <a:pt x="1060" y="7"/>
                </a:lnTo>
                <a:lnTo>
                  <a:pt x="1022" y="11"/>
                </a:lnTo>
                <a:lnTo>
                  <a:pt x="985" y="15"/>
                </a:lnTo>
                <a:lnTo>
                  <a:pt x="948" y="20"/>
                </a:lnTo>
                <a:lnTo>
                  <a:pt x="910" y="26"/>
                </a:lnTo>
                <a:lnTo>
                  <a:pt x="874" y="33"/>
                </a:lnTo>
                <a:lnTo>
                  <a:pt x="837" y="38"/>
                </a:lnTo>
                <a:lnTo>
                  <a:pt x="799" y="47"/>
                </a:lnTo>
                <a:lnTo>
                  <a:pt x="762" y="55"/>
                </a:lnTo>
                <a:lnTo>
                  <a:pt x="725" y="63"/>
                </a:lnTo>
                <a:lnTo>
                  <a:pt x="689" y="72"/>
                </a:lnTo>
                <a:lnTo>
                  <a:pt x="652" y="82"/>
                </a:lnTo>
                <a:lnTo>
                  <a:pt x="615" y="93"/>
                </a:lnTo>
                <a:lnTo>
                  <a:pt x="580" y="104"/>
                </a:lnTo>
                <a:lnTo>
                  <a:pt x="544" y="116"/>
                </a:lnTo>
                <a:lnTo>
                  <a:pt x="507" y="127"/>
                </a:lnTo>
                <a:lnTo>
                  <a:pt x="471" y="140"/>
                </a:lnTo>
                <a:lnTo>
                  <a:pt x="437" y="154"/>
                </a:lnTo>
                <a:lnTo>
                  <a:pt x="401" y="168"/>
                </a:lnTo>
                <a:lnTo>
                  <a:pt x="367" y="181"/>
                </a:lnTo>
                <a:lnTo>
                  <a:pt x="332" y="196"/>
                </a:lnTo>
                <a:lnTo>
                  <a:pt x="297" y="211"/>
                </a:lnTo>
                <a:lnTo>
                  <a:pt x="263" y="227"/>
                </a:lnTo>
                <a:lnTo>
                  <a:pt x="228" y="244"/>
                </a:lnTo>
                <a:lnTo>
                  <a:pt x="195" y="261"/>
                </a:lnTo>
                <a:lnTo>
                  <a:pt x="161" y="278"/>
                </a:lnTo>
                <a:lnTo>
                  <a:pt x="129" y="295"/>
                </a:lnTo>
                <a:lnTo>
                  <a:pt x="96" y="314"/>
                </a:lnTo>
                <a:lnTo>
                  <a:pt x="63" y="332"/>
                </a:lnTo>
                <a:lnTo>
                  <a:pt x="31" y="352"/>
                </a:lnTo>
                <a:lnTo>
                  <a:pt x="0" y="371"/>
                </a:lnTo>
                <a:lnTo>
                  <a:pt x="29" y="355"/>
                </a:lnTo>
                <a:lnTo>
                  <a:pt x="59" y="340"/>
                </a:lnTo>
                <a:lnTo>
                  <a:pt x="88" y="325"/>
                </a:lnTo>
                <a:lnTo>
                  <a:pt x="118" y="310"/>
                </a:lnTo>
                <a:lnTo>
                  <a:pt x="148" y="295"/>
                </a:lnTo>
                <a:lnTo>
                  <a:pt x="179" y="282"/>
                </a:lnTo>
                <a:lnTo>
                  <a:pt x="209" y="268"/>
                </a:lnTo>
                <a:lnTo>
                  <a:pt x="240" y="255"/>
                </a:lnTo>
                <a:lnTo>
                  <a:pt x="271" y="241"/>
                </a:lnTo>
                <a:lnTo>
                  <a:pt x="302" y="230"/>
                </a:lnTo>
                <a:lnTo>
                  <a:pt x="333" y="217"/>
                </a:lnTo>
                <a:lnTo>
                  <a:pt x="364" y="206"/>
                </a:lnTo>
                <a:lnTo>
                  <a:pt x="397" y="194"/>
                </a:lnTo>
                <a:lnTo>
                  <a:pt x="429" y="184"/>
                </a:lnTo>
                <a:lnTo>
                  <a:pt x="460" y="173"/>
                </a:lnTo>
                <a:lnTo>
                  <a:pt x="492" y="164"/>
                </a:lnTo>
                <a:lnTo>
                  <a:pt x="524" y="154"/>
                </a:lnTo>
                <a:lnTo>
                  <a:pt x="557" y="146"/>
                </a:lnTo>
                <a:lnTo>
                  <a:pt x="590" y="136"/>
                </a:lnTo>
                <a:lnTo>
                  <a:pt x="622" y="128"/>
                </a:lnTo>
                <a:lnTo>
                  <a:pt x="655" y="121"/>
                </a:lnTo>
                <a:lnTo>
                  <a:pt x="688" y="115"/>
                </a:lnTo>
                <a:lnTo>
                  <a:pt x="720" y="108"/>
                </a:lnTo>
                <a:lnTo>
                  <a:pt x="754" y="102"/>
                </a:lnTo>
                <a:lnTo>
                  <a:pt x="786" y="96"/>
                </a:lnTo>
                <a:lnTo>
                  <a:pt x="819" y="90"/>
                </a:lnTo>
                <a:lnTo>
                  <a:pt x="853" y="86"/>
                </a:lnTo>
                <a:lnTo>
                  <a:pt x="885" y="82"/>
                </a:lnTo>
                <a:lnTo>
                  <a:pt x="919" y="79"/>
                </a:lnTo>
                <a:lnTo>
                  <a:pt x="952" y="75"/>
                </a:lnTo>
                <a:lnTo>
                  <a:pt x="984" y="73"/>
                </a:lnTo>
                <a:lnTo>
                  <a:pt x="1018" y="71"/>
                </a:lnTo>
                <a:lnTo>
                  <a:pt x="1050" y="70"/>
                </a:lnTo>
                <a:lnTo>
                  <a:pt x="1081" y="68"/>
                </a:lnTo>
                <a:lnTo>
                  <a:pt x="1113" y="68"/>
                </a:lnTo>
                <a:lnTo>
                  <a:pt x="1144" y="68"/>
                </a:lnTo>
                <a:lnTo>
                  <a:pt x="1174" y="70"/>
                </a:lnTo>
                <a:lnTo>
                  <a:pt x="1205" y="71"/>
                </a:lnTo>
                <a:lnTo>
                  <a:pt x="1235" y="72"/>
                </a:lnTo>
                <a:lnTo>
                  <a:pt x="1264" y="74"/>
                </a:lnTo>
                <a:lnTo>
                  <a:pt x="1294" y="76"/>
                </a:lnTo>
                <a:lnTo>
                  <a:pt x="1323" y="80"/>
                </a:lnTo>
                <a:lnTo>
                  <a:pt x="1352" y="83"/>
                </a:lnTo>
                <a:lnTo>
                  <a:pt x="1379" y="88"/>
                </a:lnTo>
                <a:lnTo>
                  <a:pt x="1407" y="93"/>
                </a:lnTo>
                <a:lnTo>
                  <a:pt x="1435" y="97"/>
                </a:lnTo>
                <a:lnTo>
                  <a:pt x="1462" y="103"/>
                </a:lnTo>
                <a:lnTo>
                  <a:pt x="1489" y="109"/>
                </a:lnTo>
                <a:lnTo>
                  <a:pt x="1515" y="116"/>
                </a:lnTo>
                <a:lnTo>
                  <a:pt x="1541" y="123"/>
                </a:lnTo>
                <a:lnTo>
                  <a:pt x="1566" y="129"/>
                </a:lnTo>
                <a:lnTo>
                  <a:pt x="1591" y="138"/>
                </a:lnTo>
                <a:lnTo>
                  <a:pt x="1617" y="146"/>
                </a:lnTo>
                <a:lnTo>
                  <a:pt x="1641" y="155"/>
                </a:lnTo>
                <a:lnTo>
                  <a:pt x="1665" y="163"/>
                </a:lnTo>
                <a:lnTo>
                  <a:pt x="1688" y="173"/>
                </a:lnTo>
                <a:lnTo>
                  <a:pt x="1711" y="182"/>
                </a:lnTo>
                <a:lnTo>
                  <a:pt x="1733" y="193"/>
                </a:lnTo>
                <a:lnTo>
                  <a:pt x="1756" y="203"/>
                </a:lnTo>
                <a:lnTo>
                  <a:pt x="1778" y="215"/>
                </a:lnTo>
                <a:lnTo>
                  <a:pt x="1799" y="226"/>
                </a:lnTo>
                <a:lnTo>
                  <a:pt x="1820" y="238"/>
                </a:lnTo>
                <a:lnTo>
                  <a:pt x="1840" y="250"/>
                </a:lnTo>
                <a:lnTo>
                  <a:pt x="1860" y="263"/>
                </a:lnTo>
                <a:lnTo>
                  <a:pt x="1824" y="244"/>
                </a:lnTo>
                <a:lnTo>
                  <a:pt x="1787" y="225"/>
                </a:lnTo>
                <a:lnTo>
                  <a:pt x="1749" y="208"/>
                </a:lnTo>
                <a:lnTo>
                  <a:pt x="1711" y="192"/>
                </a:lnTo>
                <a:lnTo>
                  <a:pt x="1672" y="178"/>
                </a:lnTo>
                <a:lnTo>
                  <a:pt x="1632" y="165"/>
                </a:lnTo>
                <a:lnTo>
                  <a:pt x="1589" y="154"/>
                </a:lnTo>
                <a:lnTo>
                  <a:pt x="1547" y="144"/>
                </a:lnTo>
                <a:lnTo>
                  <a:pt x="1503" y="135"/>
                </a:lnTo>
                <a:lnTo>
                  <a:pt x="1458" y="129"/>
                </a:lnTo>
                <a:lnTo>
                  <a:pt x="1411" y="124"/>
                </a:lnTo>
                <a:lnTo>
                  <a:pt x="1363" y="120"/>
                </a:lnTo>
                <a:lnTo>
                  <a:pt x="1314" y="117"/>
                </a:lnTo>
                <a:lnTo>
                  <a:pt x="1262" y="117"/>
                </a:lnTo>
                <a:lnTo>
                  <a:pt x="1210" y="117"/>
                </a:lnTo>
                <a:lnTo>
                  <a:pt x="1156" y="119"/>
                </a:lnTo>
                <a:lnTo>
                  <a:pt x="1121" y="121"/>
                </a:lnTo>
                <a:lnTo>
                  <a:pt x="1087" y="124"/>
                </a:lnTo>
                <a:lnTo>
                  <a:pt x="1052" y="127"/>
                </a:lnTo>
                <a:lnTo>
                  <a:pt x="1018" y="131"/>
                </a:lnTo>
                <a:lnTo>
                  <a:pt x="983" y="135"/>
                </a:lnTo>
                <a:lnTo>
                  <a:pt x="948" y="141"/>
                </a:lnTo>
                <a:lnTo>
                  <a:pt x="915" y="147"/>
                </a:lnTo>
                <a:lnTo>
                  <a:pt x="880" y="153"/>
                </a:lnTo>
                <a:lnTo>
                  <a:pt x="846" y="159"/>
                </a:lnTo>
                <a:lnTo>
                  <a:pt x="813" y="168"/>
                </a:lnTo>
                <a:lnTo>
                  <a:pt x="778" y="176"/>
                </a:lnTo>
                <a:lnTo>
                  <a:pt x="745" y="184"/>
                </a:lnTo>
                <a:lnTo>
                  <a:pt x="710" y="193"/>
                </a:lnTo>
                <a:lnTo>
                  <a:pt x="677" y="202"/>
                </a:lnTo>
                <a:lnTo>
                  <a:pt x="643" y="212"/>
                </a:lnTo>
                <a:lnTo>
                  <a:pt x="611" y="224"/>
                </a:lnTo>
                <a:lnTo>
                  <a:pt x="577" y="234"/>
                </a:lnTo>
                <a:lnTo>
                  <a:pt x="544" y="247"/>
                </a:lnTo>
                <a:lnTo>
                  <a:pt x="512" y="259"/>
                </a:lnTo>
                <a:lnTo>
                  <a:pt x="479" y="271"/>
                </a:lnTo>
                <a:lnTo>
                  <a:pt x="447" y="285"/>
                </a:lnTo>
                <a:lnTo>
                  <a:pt x="415" y="299"/>
                </a:lnTo>
                <a:lnTo>
                  <a:pt x="383" y="313"/>
                </a:lnTo>
                <a:lnTo>
                  <a:pt x="352" y="328"/>
                </a:lnTo>
                <a:lnTo>
                  <a:pt x="320" y="343"/>
                </a:lnTo>
                <a:lnTo>
                  <a:pt x="289" y="358"/>
                </a:lnTo>
                <a:lnTo>
                  <a:pt x="258" y="374"/>
                </a:lnTo>
                <a:lnTo>
                  <a:pt x="228" y="390"/>
                </a:lnTo>
                <a:lnTo>
                  <a:pt x="198" y="407"/>
                </a:lnTo>
                <a:lnTo>
                  <a:pt x="168" y="424"/>
                </a:lnTo>
                <a:lnTo>
                  <a:pt x="138" y="442"/>
                </a:lnTo>
                <a:lnTo>
                  <a:pt x="110" y="460"/>
                </a:lnTo>
                <a:lnTo>
                  <a:pt x="136" y="445"/>
                </a:lnTo>
                <a:lnTo>
                  <a:pt x="164" y="431"/>
                </a:lnTo>
                <a:lnTo>
                  <a:pt x="190" y="418"/>
                </a:lnTo>
                <a:lnTo>
                  <a:pt x="218" y="405"/>
                </a:lnTo>
                <a:lnTo>
                  <a:pt x="246" y="391"/>
                </a:lnTo>
                <a:lnTo>
                  <a:pt x="273" y="378"/>
                </a:lnTo>
                <a:lnTo>
                  <a:pt x="301" y="367"/>
                </a:lnTo>
                <a:lnTo>
                  <a:pt x="329" y="354"/>
                </a:lnTo>
                <a:lnTo>
                  <a:pt x="357" y="343"/>
                </a:lnTo>
                <a:lnTo>
                  <a:pt x="386" y="331"/>
                </a:lnTo>
                <a:lnTo>
                  <a:pt x="415" y="321"/>
                </a:lnTo>
                <a:lnTo>
                  <a:pt x="444" y="310"/>
                </a:lnTo>
                <a:lnTo>
                  <a:pt x="473" y="300"/>
                </a:lnTo>
                <a:lnTo>
                  <a:pt x="501" y="290"/>
                </a:lnTo>
                <a:lnTo>
                  <a:pt x="530" y="280"/>
                </a:lnTo>
                <a:lnTo>
                  <a:pt x="560" y="271"/>
                </a:lnTo>
                <a:lnTo>
                  <a:pt x="589" y="263"/>
                </a:lnTo>
                <a:lnTo>
                  <a:pt x="619" y="255"/>
                </a:lnTo>
                <a:lnTo>
                  <a:pt x="648" y="247"/>
                </a:lnTo>
                <a:lnTo>
                  <a:pt x="678" y="240"/>
                </a:lnTo>
                <a:lnTo>
                  <a:pt x="708" y="233"/>
                </a:lnTo>
                <a:lnTo>
                  <a:pt x="738" y="226"/>
                </a:lnTo>
                <a:lnTo>
                  <a:pt x="768" y="221"/>
                </a:lnTo>
                <a:lnTo>
                  <a:pt x="798" y="215"/>
                </a:lnTo>
                <a:lnTo>
                  <a:pt x="827" y="210"/>
                </a:lnTo>
                <a:lnTo>
                  <a:pt x="857" y="206"/>
                </a:lnTo>
                <a:lnTo>
                  <a:pt x="887" y="201"/>
                </a:lnTo>
                <a:lnTo>
                  <a:pt x="917" y="197"/>
                </a:lnTo>
                <a:lnTo>
                  <a:pt x="948" y="194"/>
                </a:lnTo>
                <a:lnTo>
                  <a:pt x="978" y="192"/>
                </a:lnTo>
                <a:lnTo>
                  <a:pt x="1008" y="189"/>
                </a:lnTo>
                <a:lnTo>
                  <a:pt x="1038" y="187"/>
                </a:lnTo>
                <a:lnTo>
                  <a:pt x="1069" y="186"/>
                </a:lnTo>
                <a:lnTo>
                  <a:pt x="1101" y="185"/>
                </a:lnTo>
                <a:lnTo>
                  <a:pt x="1131" y="185"/>
                </a:lnTo>
                <a:lnTo>
                  <a:pt x="1161" y="185"/>
                </a:lnTo>
                <a:lnTo>
                  <a:pt x="1190" y="185"/>
                </a:lnTo>
                <a:lnTo>
                  <a:pt x="1219" y="186"/>
                </a:lnTo>
                <a:lnTo>
                  <a:pt x="1248" y="188"/>
                </a:lnTo>
                <a:lnTo>
                  <a:pt x="1276" y="191"/>
                </a:lnTo>
                <a:lnTo>
                  <a:pt x="1303" y="193"/>
                </a:lnTo>
                <a:lnTo>
                  <a:pt x="1331" y="196"/>
                </a:lnTo>
                <a:lnTo>
                  <a:pt x="1358" y="200"/>
                </a:lnTo>
                <a:lnTo>
                  <a:pt x="1384" y="204"/>
                </a:lnTo>
                <a:lnTo>
                  <a:pt x="1409" y="209"/>
                </a:lnTo>
                <a:lnTo>
                  <a:pt x="1435" y="214"/>
                </a:lnTo>
                <a:lnTo>
                  <a:pt x="1460" y="219"/>
                </a:lnTo>
                <a:lnTo>
                  <a:pt x="1484" y="225"/>
                </a:lnTo>
                <a:lnTo>
                  <a:pt x="1509" y="232"/>
                </a:lnTo>
                <a:lnTo>
                  <a:pt x="1532" y="239"/>
                </a:lnTo>
                <a:lnTo>
                  <a:pt x="1556" y="246"/>
                </a:lnTo>
                <a:lnTo>
                  <a:pt x="1579" y="254"/>
                </a:lnTo>
                <a:lnTo>
                  <a:pt x="1601" y="262"/>
                </a:lnTo>
                <a:lnTo>
                  <a:pt x="1623" y="271"/>
                </a:lnTo>
                <a:lnTo>
                  <a:pt x="1644" y="280"/>
                </a:lnTo>
                <a:lnTo>
                  <a:pt x="1666" y="290"/>
                </a:lnTo>
                <a:lnTo>
                  <a:pt x="1687" y="300"/>
                </a:lnTo>
                <a:lnTo>
                  <a:pt x="1708" y="312"/>
                </a:lnTo>
                <a:lnTo>
                  <a:pt x="1727" y="322"/>
                </a:lnTo>
                <a:lnTo>
                  <a:pt x="1747" y="333"/>
                </a:lnTo>
                <a:lnTo>
                  <a:pt x="1767" y="346"/>
                </a:lnTo>
                <a:lnTo>
                  <a:pt x="1786" y="358"/>
                </a:lnTo>
                <a:lnTo>
                  <a:pt x="1805" y="370"/>
                </a:lnTo>
                <a:lnTo>
                  <a:pt x="1823" y="384"/>
                </a:lnTo>
                <a:lnTo>
                  <a:pt x="1791" y="363"/>
                </a:lnTo>
                <a:lnTo>
                  <a:pt x="1756" y="345"/>
                </a:lnTo>
                <a:lnTo>
                  <a:pt x="1721" y="328"/>
                </a:lnTo>
                <a:lnTo>
                  <a:pt x="1683" y="312"/>
                </a:lnTo>
                <a:lnTo>
                  <a:pt x="1644" y="297"/>
                </a:lnTo>
                <a:lnTo>
                  <a:pt x="1604" y="283"/>
                </a:lnTo>
                <a:lnTo>
                  <a:pt x="1562" y="271"/>
                </a:lnTo>
                <a:lnTo>
                  <a:pt x="1519" y="261"/>
                </a:lnTo>
                <a:lnTo>
                  <a:pt x="1475" y="252"/>
                </a:lnTo>
                <a:lnTo>
                  <a:pt x="1429" y="245"/>
                </a:lnTo>
                <a:lnTo>
                  <a:pt x="1382" y="239"/>
                </a:lnTo>
                <a:lnTo>
                  <a:pt x="1333" y="235"/>
                </a:lnTo>
                <a:lnTo>
                  <a:pt x="1285" y="233"/>
                </a:lnTo>
                <a:lnTo>
                  <a:pt x="1234" y="233"/>
                </a:lnTo>
                <a:lnTo>
                  <a:pt x="1182" y="234"/>
                </a:lnTo>
                <a:lnTo>
                  <a:pt x="1129" y="238"/>
                </a:lnTo>
                <a:lnTo>
                  <a:pt x="1099" y="240"/>
                </a:lnTo>
                <a:lnTo>
                  <a:pt x="1068" y="244"/>
                </a:lnTo>
                <a:lnTo>
                  <a:pt x="1038" y="247"/>
                </a:lnTo>
                <a:lnTo>
                  <a:pt x="1008" y="250"/>
                </a:lnTo>
                <a:lnTo>
                  <a:pt x="977" y="255"/>
                </a:lnTo>
                <a:lnTo>
                  <a:pt x="947" y="261"/>
                </a:lnTo>
                <a:lnTo>
                  <a:pt x="917" y="267"/>
                </a:lnTo>
                <a:lnTo>
                  <a:pt x="887" y="272"/>
                </a:lnTo>
                <a:lnTo>
                  <a:pt x="857" y="279"/>
                </a:lnTo>
                <a:lnTo>
                  <a:pt x="826" y="286"/>
                </a:lnTo>
                <a:lnTo>
                  <a:pt x="798" y="294"/>
                </a:lnTo>
                <a:lnTo>
                  <a:pt x="768" y="302"/>
                </a:lnTo>
                <a:lnTo>
                  <a:pt x="738" y="312"/>
                </a:lnTo>
                <a:lnTo>
                  <a:pt x="708" y="321"/>
                </a:lnTo>
                <a:lnTo>
                  <a:pt x="679" y="330"/>
                </a:lnTo>
                <a:lnTo>
                  <a:pt x="649" y="340"/>
                </a:lnTo>
                <a:lnTo>
                  <a:pt x="620" y="351"/>
                </a:lnTo>
                <a:lnTo>
                  <a:pt x="591" y="361"/>
                </a:lnTo>
                <a:lnTo>
                  <a:pt x="562" y="373"/>
                </a:lnTo>
                <a:lnTo>
                  <a:pt x="534" y="384"/>
                </a:lnTo>
                <a:lnTo>
                  <a:pt x="505" y="397"/>
                </a:lnTo>
                <a:lnTo>
                  <a:pt x="477" y="409"/>
                </a:lnTo>
                <a:lnTo>
                  <a:pt x="448" y="422"/>
                </a:lnTo>
                <a:lnTo>
                  <a:pt x="421" y="436"/>
                </a:lnTo>
                <a:lnTo>
                  <a:pt x="393" y="450"/>
                </a:lnTo>
                <a:lnTo>
                  <a:pt x="365" y="464"/>
                </a:lnTo>
                <a:lnTo>
                  <a:pt x="339" y="479"/>
                </a:lnTo>
                <a:lnTo>
                  <a:pt x="312" y="494"/>
                </a:lnTo>
                <a:lnTo>
                  <a:pt x="286" y="509"/>
                </a:lnTo>
                <a:lnTo>
                  <a:pt x="259" y="525"/>
                </a:lnTo>
                <a:lnTo>
                  <a:pt x="233" y="541"/>
                </a:lnTo>
                <a:lnTo>
                  <a:pt x="208" y="557"/>
                </a:lnTo>
                <a:lnTo>
                  <a:pt x="231" y="544"/>
                </a:lnTo>
                <a:lnTo>
                  <a:pt x="254" y="532"/>
                </a:lnTo>
                <a:lnTo>
                  <a:pt x="278" y="520"/>
                </a:lnTo>
                <a:lnTo>
                  <a:pt x="301" y="507"/>
                </a:lnTo>
                <a:lnTo>
                  <a:pt x="325" y="496"/>
                </a:lnTo>
                <a:lnTo>
                  <a:pt x="349" y="484"/>
                </a:lnTo>
                <a:lnTo>
                  <a:pt x="373" y="474"/>
                </a:lnTo>
                <a:lnTo>
                  <a:pt x="398" y="464"/>
                </a:lnTo>
                <a:lnTo>
                  <a:pt x="422" y="453"/>
                </a:lnTo>
                <a:lnTo>
                  <a:pt x="447" y="443"/>
                </a:lnTo>
                <a:lnTo>
                  <a:pt x="471" y="432"/>
                </a:lnTo>
                <a:lnTo>
                  <a:pt x="497" y="423"/>
                </a:lnTo>
                <a:lnTo>
                  <a:pt x="521" y="414"/>
                </a:lnTo>
                <a:lnTo>
                  <a:pt x="546" y="406"/>
                </a:lnTo>
                <a:lnTo>
                  <a:pt x="572" y="397"/>
                </a:lnTo>
                <a:lnTo>
                  <a:pt x="597" y="389"/>
                </a:lnTo>
                <a:lnTo>
                  <a:pt x="622" y="381"/>
                </a:lnTo>
                <a:lnTo>
                  <a:pt x="649" y="374"/>
                </a:lnTo>
                <a:lnTo>
                  <a:pt x="674" y="367"/>
                </a:lnTo>
                <a:lnTo>
                  <a:pt x="700" y="360"/>
                </a:lnTo>
                <a:lnTo>
                  <a:pt x="726" y="353"/>
                </a:lnTo>
                <a:lnTo>
                  <a:pt x="751" y="347"/>
                </a:lnTo>
                <a:lnTo>
                  <a:pt x="778" y="341"/>
                </a:lnTo>
                <a:lnTo>
                  <a:pt x="803" y="337"/>
                </a:lnTo>
                <a:lnTo>
                  <a:pt x="830" y="331"/>
                </a:lnTo>
                <a:lnTo>
                  <a:pt x="856" y="327"/>
                </a:lnTo>
                <a:lnTo>
                  <a:pt x="882" y="323"/>
                </a:lnTo>
                <a:lnTo>
                  <a:pt x="908" y="320"/>
                </a:lnTo>
                <a:lnTo>
                  <a:pt x="935" y="316"/>
                </a:lnTo>
                <a:lnTo>
                  <a:pt x="960" y="313"/>
                </a:lnTo>
                <a:lnTo>
                  <a:pt x="987" y="310"/>
                </a:lnTo>
                <a:lnTo>
                  <a:pt x="1013" y="308"/>
                </a:lnTo>
                <a:lnTo>
                  <a:pt x="1066" y="305"/>
                </a:lnTo>
                <a:lnTo>
                  <a:pt x="1119" y="303"/>
                </a:lnTo>
                <a:lnTo>
                  <a:pt x="1170" y="305"/>
                </a:lnTo>
                <a:lnTo>
                  <a:pt x="1220" y="307"/>
                </a:lnTo>
                <a:lnTo>
                  <a:pt x="1269" y="312"/>
                </a:lnTo>
                <a:lnTo>
                  <a:pt x="1317" y="317"/>
                </a:lnTo>
                <a:lnTo>
                  <a:pt x="1363" y="324"/>
                </a:lnTo>
                <a:lnTo>
                  <a:pt x="1408" y="333"/>
                </a:lnTo>
                <a:lnTo>
                  <a:pt x="1452" y="345"/>
                </a:lnTo>
                <a:lnTo>
                  <a:pt x="1494" y="356"/>
                </a:lnTo>
                <a:lnTo>
                  <a:pt x="1535" y="370"/>
                </a:lnTo>
                <a:lnTo>
                  <a:pt x="1574" y="385"/>
                </a:lnTo>
                <a:lnTo>
                  <a:pt x="1611" y="403"/>
                </a:lnTo>
                <a:lnTo>
                  <a:pt x="1648" y="421"/>
                </a:lnTo>
                <a:lnTo>
                  <a:pt x="1683" y="441"/>
                </a:lnTo>
                <a:lnTo>
                  <a:pt x="1715" y="461"/>
                </a:lnTo>
                <a:lnTo>
                  <a:pt x="1686" y="445"/>
                </a:lnTo>
                <a:lnTo>
                  <a:pt x="1657" y="430"/>
                </a:lnTo>
                <a:lnTo>
                  <a:pt x="1626" y="416"/>
                </a:lnTo>
                <a:lnTo>
                  <a:pt x="1594" y="404"/>
                </a:lnTo>
                <a:lnTo>
                  <a:pt x="1560" y="393"/>
                </a:lnTo>
                <a:lnTo>
                  <a:pt x="1526" y="383"/>
                </a:lnTo>
                <a:lnTo>
                  <a:pt x="1490" y="374"/>
                </a:lnTo>
                <a:lnTo>
                  <a:pt x="1453" y="367"/>
                </a:lnTo>
                <a:lnTo>
                  <a:pt x="1415" y="360"/>
                </a:lnTo>
                <a:lnTo>
                  <a:pt x="1376" y="355"/>
                </a:lnTo>
                <a:lnTo>
                  <a:pt x="1336" y="352"/>
                </a:lnTo>
                <a:lnTo>
                  <a:pt x="1294" y="351"/>
                </a:lnTo>
                <a:lnTo>
                  <a:pt x="1253" y="350"/>
                </a:lnTo>
                <a:lnTo>
                  <a:pt x="1209" y="351"/>
                </a:lnTo>
                <a:lnTo>
                  <a:pt x="1165" y="353"/>
                </a:lnTo>
                <a:lnTo>
                  <a:pt x="1120" y="356"/>
                </a:lnTo>
                <a:lnTo>
                  <a:pt x="1094" y="359"/>
                </a:lnTo>
                <a:lnTo>
                  <a:pt x="1066" y="362"/>
                </a:lnTo>
                <a:lnTo>
                  <a:pt x="1040" y="367"/>
                </a:lnTo>
                <a:lnTo>
                  <a:pt x="1013" y="370"/>
                </a:lnTo>
                <a:lnTo>
                  <a:pt x="987" y="375"/>
                </a:lnTo>
                <a:lnTo>
                  <a:pt x="960" y="381"/>
                </a:lnTo>
                <a:lnTo>
                  <a:pt x="934" y="386"/>
                </a:lnTo>
                <a:lnTo>
                  <a:pt x="907" y="392"/>
                </a:lnTo>
                <a:lnTo>
                  <a:pt x="879" y="399"/>
                </a:lnTo>
                <a:lnTo>
                  <a:pt x="854" y="406"/>
                </a:lnTo>
                <a:lnTo>
                  <a:pt x="827" y="413"/>
                </a:lnTo>
                <a:lnTo>
                  <a:pt x="801" y="421"/>
                </a:lnTo>
                <a:lnTo>
                  <a:pt x="774" y="429"/>
                </a:lnTo>
                <a:lnTo>
                  <a:pt x="749" y="438"/>
                </a:lnTo>
                <a:lnTo>
                  <a:pt x="723" y="447"/>
                </a:lnTo>
                <a:lnTo>
                  <a:pt x="697" y="457"/>
                </a:lnTo>
                <a:lnTo>
                  <a:pt x="672" y="466"/>
                </a:lnTo>
                <a:lnTo>
                  <a:pt x="645" y="476"/>
                </a:lnTo>
                <a:lnTo>
                  <a:pt x="620" y="487"/>
                </a:lnTo>
                <a:lnTo>
                  <a:pt x="596" y="498"/>
                </a:lnTo>
                <a:lnTo>
                  <a:pt x="571" y="510"/>
                </a:lnTo>
                <a:lnTo>
                  <a:pt x="545" y="521"/>
                </a:lnTo>
                <a:lnTo>
                  <a:pt x="521" y="533"/>
                </a:lnTo>
                <a:lnTo>
                  <a:pt x="497" y="545"/>
                </a:lnTo>
                <a:lnTo>
                  <a:pt x="473" y="558"/>
                </a:lnTo>
                <a:lnTo>
                  <a:pt x="448" y="571"/>
                </a:lnTo>
                <a:lnTo>
                  <a:pt x="425" y="585"/>
                </a:lnTo>
                <a:lnTo>
                  <a:pt x="401" y="598"/>
                </a:lnTo>
                <a:lnTo>
                  <a:pt x="378" y="612"/>
                </a:lnTo>
                <a:lnTo>
                  <a:pt x="355" y="626"/>
                </a:lnTo>
                <a:lnTo>
                  <a:pt x="332" y="641"/>
                </a:lnTo>
                <a:lnTo>
                  <a:pt x="310" y="656"/>
                </a:lnTo>
                <a:lnTo>
                  <a:pt x="350" y="634"/>
                </a:lnTo>
                <a:lnTo>
                  <a:pt x="391" y="613"/>
                </a:lnTo>
                <a:lnTo>
                  <a:pt x="432" y="593"/>
                </a:lnTo>
                <a:lnTo>
                  <a:pt x="474" y="573"/>
                </a:lnTo>
                <a:lnTo>
                  <a:pt x="516" y="555"/>
                </a:lnTo>
                <a:lnTo>
                  <a:pt x="559" y="538"/>
                </a:lnTo>
                <a:lnTo>
                  <a:pt x="603" y="522"/>
                </a:lnTo>
                <a:lnTo>
                  <a:pt x="647" y="506"/>
                </a:lnTo>
                <a:lnTo>
                  <a:pt x="690" y="492"/>
                </a:lnTo>
                <a:lnTo>
                  <a:pt x="734" y="480"/>
                </a:lnTo>
                <a:lnTo>
                  <a:pt x="779" y="468"/>
                </a:lnTo>
                <a:lnTo>
                  <a:pt x="823" y="458"/>
                </a:lnTo>
                <a:lnTo>
                  <a:pt x="868" y="450"/>
                </a:lnTo>
                <a:lnTo>
                  <a:pt x="913" y="442"/>
                </a:lnTo>
                <a:lnTo>
                  <a:pt x="958" y="435"/>
                </a:lnTo>
                <a:lnTo>
                  <a:pt x="1003" y="430"/>
                </a:lnTo>
                <a:lnTo>
                  <a:pt x="1064" y="426"/>
                </a:lnTo>
                <a:lnTo>
                  <a:pt x="1124" y="423"/>
                </a:lnTo>
                <a:lnTo>
                  <a:pt x="1181" y="424"/>
                </a:lnTo>
                <a:lnTo>
                  <a:pt x="1237" y="428"/>
                </a:lnTo>
                <a:lnTo>
                  <a:pt x="1291" y="434"/>
                </a:lnTo>
                <a:lnTo>
                  <a:pt x="1341" y="442"/>
                </a:lnTo>
                <a:lnTo>
                  <a:pt x="1390" y="453"/>
                </a:lnTo>
                <a:lnTo>
                  <a:pt x="1436" y="466"/>
                </a:lnTo>
                <a:lnTo>
                  <a:pt x="1480" y="482"/>
                </a:lnTo>
                <a:lnTo>
                  <a:pt x="1521" y="499"/>
                </a:lnTo>
                <a:lnTo>
                  <a:pt x="1559" y="520"/>
                </a:lnTo>
                <a:lnTo>
                  <a:pt x="1594" y="542"/>
                </a:lnTo>
                <a:lnTo>
                  <a:pt x="1626" y="566"/>
                </a:lnTo>
                <a:lnTo>
                  <a:pt x="1655" y="593"/>
                </a:lnTo>
                <a:lnTo>
                  <a:pt x="1681" y="621"/>
                </a:lnTo>
                <a:lnTo>
                  <a:pt x="1703" y="651"/>
                </a:lnTo>
                <a:lnTo>
                  <a:pt x="2095" y="286"/>
                </a:lnTo>
                <a:lnTo>
                  <a:pt x="2074" y="268"/>
                </a:lnTo>
                <a:lnTo>
                  <a:pt x="2054" y="250"/>
                </a:lnTo>
                <a:lnTo>
                  <a:pt x="2032" y="233"/>
                </a:lnTo>
                <a:lnTo>
                  <a:pt x="2010" y="217"/>
                </a:lnTo>
                <a:lnTo>
                  <a:pt x="1987" y="201"/>
                </a:lnTo>
                <a:lnTo>
                  <a:pt x="1963" y="186"/>
                </a:lnTo>
                <a:lnTo>
                  <a:pt x="1938" y="171"/>
                </a:lnTo>
                <a:lnTo>
                  <a:pt x="1913" y="156"/>
                </a:lnTo>
                <a:lnTo>
                  <a:pt x="1888" y="142"/>
                </a:lnTo>
                <a:lnTo>
                  <a:pt x="1861" y="129"/>
                </a:lnTo>
                <a:lnTo>
                  <a:pt x="1835" y="117"/>
                </a:lnTo>
                <a:lnTo>
                  <a:pt x="1807" y="104"/>
                </a:lnTo>
                <a:lnTo>
                  <a:pt x="1778" y="94"/>
                </a:lnTo>
                <a:lnTo>
                  <a:pt x="1749" y="82"/>
                </a:lnTo>
                <a:lnTo>
                  <a:pt x="1719" y="72"/>
                </a:lnTo>
                <a:lnTo>
                  <a:pt x="1689" y="63"/>
                </a:lnTo>
                <a:lnTo>
                  <a:pt x="1659" y="53"/>
                </a:lnTo>
                <a:lnTo>
                  <a:pt x="1628" y="45"/>
                </a:lnTo>
                <a:lnTo>
                  <a:pt x="1596" y="38"/>
                </a:lnTo>
                <a:lnTo>
                  <a:pt x="1564" y="32"/>
                </a:lnTo>
                <a:lnTo>
                  <a:pt x="1530" y="25"/>
                </a:lnTo>
                <a:lnTo>
                  <a:pt x="1497" y="19"/>
                </a:lnTo>
                <a:lnTo>
                  <a:pt x="1464" y="14"/>
                </a:lnTo>
                <a:lnTo>
                  <a:pt x="1429" y="11"/>
                </a:lnTo>
                <a:lnTo>
                  <a:pt x="1394" y="6"/>
                </a:lnTo>
                <a:lnTo>
                  <a:pt x="1359" y="4"/>
                </a:lnTo>
                <a:lnTo>
                  <a:pt x="1322" y="2"/>
                </a:lnTo>
                <a:lnTo>
                  <a:pt x="1286" y="0"/>
                </a:lnTo>
                <a:lnTo>
                  <a:pt x="1249" y="0"/>
                </a:lnTo>
                <a:lnTo>
                  <a:pt x="1211" y="0"/>
                </a:lnTo>
                <a:lnTo>
                  <a:pt x="1173" y="2"/>
                </a:lnTo>
                <a:lnTo>
                  <a:pt x="1135" y="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Freeform 11"/>
          <p:cNvSpPr>
            <a:spLocks/>
          </p:cNvSpPr>
          <p:nvPr/>
        </p:nvSpPr>
        <p:spPr bwMode="auto">
          <a:xfrm>
            <a:off x="0" y="214290"/>
            <a:ext cx="8643966" cy="1071570"/>
          </a:xfrm>
          <a:custGeom>
            <a:avLst/>
            <a:gdLst/>
            <a:ahLst/>
            <a:cxnLst>
              <a:cxn ang="0">
                <a:pos x="910" y="26"/>
              </a:cxn>
              <a:cxn ang="0">
                <a:pos x="652" y="82"/>
              </a:cxn>
              <a:cxn ang="0">
                <a:pos x="401" y="168"/>
              </a:cxn>
              <a:cxn ang="0">
                <a:pos x="161" y="278"/>
              </a:cxn>
              <a:cxn ang="0">
                <a:pos x="59" y="340"/>
              </a:cxn>
              <a:cxn ang="0">
                <a:pos x="271" y="241"/>
              </a:cxn>
              <a:cxn ang="0">
                <a:pos x="492" y="164"/>
              </a:cxn>
              <a:cxn ang="0">
                <a:pos x="720" y="108"/>
              </a:cxn>
              <a:cxn ang="0">
                <a:pos x="952" y="75"/>
              </a:cxn>
              <a:cxn ang="0">
                <a:pos x="1174" y="70"/>
              </a:cxn>
              <a:cxn ang="0">
                <a:pos x="1379" y="88"/>
              </a:cxn>
              <a:cxn ang="0">
                <a:pos x="1566" y="129"/>
              </a:cxn>
              <a:cxn ang="0">
                <a:pos x="1733" y="193"/>
              </a:cxn>
              <a:cxn ang="0">
                <a:pos x="1824" y="244"/>
              </a:cxn>
              <a:cxn ang="0">
                <a:pos x="1547" y="144"/>
              </a:cxn>
              <a:cxn ang="0">
                <a:pos x="1210" y="117"/>
              </a:cxn>
              <a:cxn ang="0">
                <a:pos x="948" y="141"/>
              </a:cxn>
              <a:cxn ang="0">
                <a:pos x="710" y="193"/>
              </a:cxn>
              <a:cxn ang="0">
                <a:pos x="479" y="271"/>
              </a:cxn>
              <a:cxn ang="0">
                <a:pos x="258" y="374"/>
              </a:cxn>
              <a:cxn ang="0">
                <a:pos x="164" y="431"/>
              </a:cxn>
              <a:cxn ang="0">
                <a:pos x="357" y="343"/>
              </a:cxn>
              <a:cxn ang="0">
                <a:pos x="560" y="271"/>
              </a:cxn>
              <a:cxn ang="0">
                <a:pos x="768" y="221"/>
              </a:cxn>
              <a:cxn ang="0">
                <a:pos x="978" y="192"/>
              </a:cxn>
              <a:cxn ang="0">
                <a:pos x="1190" y="185"/>
              </a:cxn>
              <a:cxn ang="0">
                <a:pos x="1384" y="204"/>
              </a:cxn>
              <a:cxn ang="0">
                <a:pos x="1556" y="246"/>
              </a:cxn>
              <a:cxn ang="0">
                <a:pos x="1708" y="312"/>
              </a:cxn>
              <a:cxn ang="0">
                <a:pos x="1791" y="363"/>
              </a:cxn>
              <a:cxn ang="0">
                <a:pos x="1519" y="261"/>
              </a:cxn>
              <a:cxn ang="0">
                <a:pos x="1182" y="234"/>
              </a:cxn>
              <a:cxn ang="0">
                <a:pos x="947" y="261"/>
              </a:cxn>
              <a:cxn ang="0">
                <a:pos x="738" y="312"/>
              </a:cxn>
              <a:cxn ang="0">
                <a:pos x="534" y="384"/>
              </a:cxn>
              <a:cxn ang="0">
                <a:pos x="339" y="479"/>
              </a:cxn>
              <a:cxn ang="0">
                <a:pos x="254" y="532"/>
              </a:cxn>
              <a:cxn ang="0">
                <a:pos x="422" y="453"/>
              </a:cxn>
              <a:cxn ang="0">
                <a:pos x="597" y="389"/>
              </a:cxn>
              <a:cxn ang="0">
                <a:pos x="778" y="341"/>
              </a:cxn>
              <a:cxn ang="0">
                <a:pos x="960" y="313"/>
              </a:cxn>
              <a:cxn ang="0">
                <a:pos x="1269" y="312"/>
              </a:cxn>
              <a:cxn ang="0">
                <a:pos x="1574" y="385"/>
              </a:cxn>
              <a:cxn ang="0">
                <a:pos x="1626" y="416"/>
              </a:cxn>
              <a:cxn ang="0">
                <a:pos x="1376" y="355"/>
              </a:cxn>
              <a:cxn ang="0">
                <a:pos x="1094" y="359"/>
              </a:cxn>
              <a:cxn ang="0">
                <a:pos x="907" y="392"/>
              </a:cxn>
              <a:cxn ang="0">
                <a:pos x="723" y="447"/>
              </a:cxn>
              <a:cxn ang="0">
                <a:pos x="545" y="521"/>
              </a:cxn>
              <a:cxn ang="0">
                <a:pos x="378" y="612"/>
              </a:cxn>
              <a:cxn ang="0">
                <a:pos x="474" y="573"/>
              </a:cxn>
              <a:cxn ang="0">
                <a:pos x="779" y="468"/>
              </a:cxn>
              <a:cxn ang="0">
                <a:pos x="1124" y="423"/>
              </a:cxn>
              <a:cxn ang="0">
                <a:pos x="1480" y="482"/>
              </a:cxn>
              <a:cxn ang="0">
                <a:pos x="1703" y="651"/>
              </a:cxn>
              <a:cxn ang="0">
                <a:pos x="1963" y="186"/>
              </a:cxn>
              <a:cxn ang="0">
                <a:pos x="1778" y="94"/>
              </a:cxn>
              <a:cxn ang="0">
                <a:pos x="1564" y="32"/>
              </a:cxn>
              <a:cxn ang="0">
                <a:pos x="1322" y="2"/>
              </a:cxn>
            </a:cxnLst>
            <a:rect l="0" t="0" r="r" b="b"/>
            <a:pathLst>
              <a:path w="2095" h="656">
                <a:moveTo>
                  <a:pt x="1135" y="3"/>
                </a:moveTo>
                <a:lnTo>
                  <a:pt x="1097" y="5"/>
                </a:lnTo>
                <a:lnTo>
                  <a:pt x="1060" y="7"/>
                </a:lnTo>
                <a:lnTo>
                  <a:pt x="1022" y="11"/>
                </a:lnTo>
                <a:lnTo>
                  <a:pt x="985" y="15"/>
                </a:lnTo>
                <a:lnTo>
                  <a:pt x="948" y="20"/>
                </a:lnTo>
                <a:lnTo>
                  <a:pt x="910" y="26"/>
                </a:lnTo>
                <a:lnTo>
                  <a:pt x="874" y="33"/>
                </a:lnTo>
                <a:lnTo>
                  <a:pt x="837" y="38"/>
                </a:lnTo>
                <a:lnTo>
                  <a:pt x="799" y="47"/>
                </a:lnTo>
                <a:lnTo>
                  <a:pt x="762" y="55"/>
                </a:lnTo>
                <a:lnTo>
                  <a:pt x="725" y="63"/>
                </a:lnTo>
                <a:lnTo>
                  <a:pt x="689" y="72"/>
                </a:lnTo>
                <a:lnTo>
                  <a:pt x="652" y="82"/>
                </a:lnTo>
                <a:lnTo>
                  <a:pt x="615" y="93"/>
                </a:lnTo>
                <a:lnTo>
                  <a:pt x="580" y="104"/>
                </a:lnTo>
                <a:lnTo>
                  <a:pt x="544" y="116"/>
                </a:lnTo>
                <a:lnTo>
                  <a:pt x="507" y="127"/>
                </a:lnTo>
                <a:lnTo>
                  <a:pt x="471" y="140"/>
                </a:lnTo>
                <a:lnTo>
                  <a:pt x="437" y="154"/>
                </a:lnTo>
                <a:lnTo>
                  <a:pt x="401" y="168"/>
                </a:lnTo>
                <a:lnTo>
                  <a:pt x="367" y="181"/>
                </a:lnTo>
                <a:lnTo>
                  <a:pt x="332" y="196"/>
                </a:lnTo>
                <a:lnTo>
                  <a:pt x="297" y="211"/>
                </a:lnTo>
                <a:lnTo>
                  <a:pt x="263" y="227"/>
                </a:lnTo>
                <a:lnTo>
                  <a:pt x="228" y="244"/>
                </a:lnTo>
                <a:lnTo>
                  <a:pt x="195" y="261"/>
                </a:lnTo>
                <a:lnTo>
                  <a:pt x="161" y="278"/>
                </a:lnTo>
                <a:lnTo>
                  <a:pt x="129" y="295"/>
                </a:lnTo>
                <a:lnTo>
                  <a:pt x="96" y="314"/>
                </a:lnTo>
                <a:lnTo>
                  <a:pt x="63" y="332"/>
                </a:lnTo>
                <a:lnTo>
                  <a:pt x="31" y="352"/>
                </a:lnTo>
                <a:lnTo>
                  <a:pt x="0" y="371"/>
                </a:lnTo>
                <a:lnTo>
                  <a:pt x="29" y="355"/>
                </a:lnTo>
                <a:lnTo>
                  <a:pt x="59" y="340"/>
                </a:lnTo>
                <a:lnTo>
                  <a:pt x="88" y="325"/>
                </a:lnTo>
                <a:lnTo>
                  <a:pt x="118" y="310"/>
                </a:lnTo>
                <a:lnTo>
                  <a:pt x="148" y="295"/>
                </a:lnTo>
                <a:lnTo>
                  <a:pt x="179" y="282"/>
                </a:lnTo>
                <a:lnTo>
                  <a:pt x="209" y="268"/>
                </a:lnTo>
                <a:lnTo>
                  <a:pt x="240" y="255"/>
                </a:lnTo>
                <a:lnTo>
                  <a:pt x="271" y="241"/>
                </a:lnTo>
                <a:lnTo>
                  <a:pt x="302" y="230"/>
                </a:lnTo>
                <a:lnTo>
                  <a:pt x="333" y="217"/>
                </a:lnTo>
                <a:lnTo>
                  <a:pt x="364" y="206"/>
                </a:lnTo>
                <a:lnTo>
                  <a:pt x="397" y="194"/>
                </a:lnTo>
                <a:lnTo>
                  <a:pt x="429" y="184"/>
                </a:lnTo>
                <a:lnTo>
                  <a:pt x="460" y="173"/>
                </a:lnTo>
                <a:lnTo>
                  <a:pt x="492" y="164"/>
                </a:lnTo>
                <a:lnTo>
                  <a:pt x="524" y="154"/>
                </a:lnTo>
                <a:lnTo>
                  <a:pt x="557" y="146"/>
                </a:lnTo>
                <a:lnTo>
                  <a:pt x="590" y="136"/>
                </a:lnTo>
                <a:lnTo>
                  <a:pt x="622" y="128"/>
                </a:lnTo>
                <a:lnTo>
                  <a:pt x="655" y="121"/>
                </a:lnTo>
                <a:lnTo>
                  <a:pt x="688" y="115"/>
                </a:lnTo>
                <a:lnTo>
                  <a:pt x="720" y="108"/>
                </a:lnTo>
                <a:lnTo>
                  <a:pt x="754" y="102"/>
                </a:lnTo>
                <a:lnTo>
                  <a:pt x="786" y="96"/>
                </a:lnTo>
                <a:lnTo>
                  <a:pt x="819" y="90"/>
                </a:lnTo>
                <a:lnTo>
                  <a:pt x="853" y="86"/>
                </a:lnTo>
                <a:lnTo>
                  <a:pt x="885" y="82"/>
                </a:lnTo>
                <a:lnTo>
                  <a:pt x="919" y="79"/>
                </a:lnTo>
                <a:lnTo>
                  <a:pt x="952" y="75"/>
                </a:lnTo>
                <a:lnTo>
                  <a:pt x="984" y="73"/>
                </a:lnTo>
                <a:lnTo>
                  <a:pt x="1018" y="71"/>
                </a:lnTo>
                <a:lnTo>
                  <a:pt x="1050" y="70"/>
                </a:lnTo>
                <a:lnTo>
                  <a:pt x="1081" y="68"/>
                </a:lnTo>
                <a:lnTo>
                  <a:pt x="1113" y="68"/>
                </a:lnTo>
                <a:lnTo>
                  <a:pt x="1144" y="68"/>
                </a:lnTo>
                <a:lnTo>
                  <a:pt x="1174" y="70"/>
                </a:lnTo>
                <a:lnTo>
                  <a:pt x="1205" y="71"/>
                </a:lnTo>
                <a:lnTo>
                  <a:pt x="1235" y="72"/>
                </a:lnTo>
                <a:lnTo>
                  <a:pt x="1264" y="74"/>
                </a:lnTo>
                <a:lnTo>
                  <a:pt x="1294" y="76"/>
                </a:lnTo>
                <a:lnTo>
                  <a:pt x="1323" y="80"/>
                </a:lnTo>
                <a:lnTo>
                  <a:pt x="1352" y="83"/>
                </a:lnTo>
                <a:lnTo>
                  <a:pt x="1379" y="88"/>
                </a:lnTo>
                <a:lnTo>
                  <a:pt x="1407" y="93"/>
                </a:lnTo>
                <a:lnTo>
                  <a:pt x="1435" y="97"/>
                </a:lnTo>
                <a:lnTo>
                  <a:pt x="1462" y="103"/>
                </a:lnTo>
                <a:lnTo>
                  <a:pt x="1489" y="109"/>
                </a:lnTo>
                <a:lnTo>
                  <a:pt x="1515" y="116"/>
                </a:lnTo>
                <a:lnTo>
                  <a:pt x="1541" y="123"/>
                </a:lnTo>
                <a:lnTo>
                  <a:pt x="1566" y="129"/>
                </a:lnTo>
                <a:lnTo>
                  <a:pt x="1591" y="138"/>
                </a:lnTo>
                <a:lnTo>
                  <a:pt x="1617" y="146"/>
                </a:lnTo>
                <a:lnTo>
                  <a:pt x="1641" y="155"/>
                </a:lnTo>
                <a:lnTo>
                  <a:pt x="1665" y="163"/>
                </a:lnTo>
                <a:lnTo>
                  <a:pt x="1688" y="173"/>
                </a:lnTo>
                <a:lnTo>
                  <a:pt x="1711" y="182"/>
                </a:lnTo>
                <a:lnTo>
                  <a:pt x="1733" y="193"/>
                </a:lnTo>
                <a:lnTo>
                  <a:pt x="1756" y="203"/>
                </a:lnTo>
                <a:lnTo>
                  <a:pt x="1778" y="215"/>
                </a:lnTo>
                <a:lnTo>
                  <a:pt x="1799" y="226"/>
                </a:lnTo>
                <a:lnTo>
                  <a:pt x="1820" y="238"/>
                </a:lnTo>
                <a:lnTo>
                  <a:pt x="1840" y="250"/>
                </a:lnTo>
                <a:lnTo>
                  <a:pt x="1860" y="263"/>
                </a:lnTo>
                <a:lnTo>
                  <a:pt x="1824" y="244"/>
                </a:lnTo>
                <a:lnTo>
                  <a:pt x="1787" y="225"/>
                </a:lnTo>
                <a:lnTo>
                  <a:pt x="1749" y="208"/>
                </a:lnTo>
                <a:lnTo>
                  <a:pt x="1711" y="192"/>
                </a:lnTo>
                <a:lnTo>
                  <a:pt x="1672" y="178"/>
                </a:lnTo>
                <a:lnTo>
                  <a:pt x="1632" y="165"/>
                </a:lnTo>
                <a:lnTo>
                  <a:pt x="1589" y="154"/>
                </a:lnTo>
                <a:lnTo>
                  <a:pt x="1547" y="144"/>
                </a:lnTo>
                <a:lnTo>
                  <a:pt x="1503" y="135"/>
                </a:lnTo>
                <a:lnTo>
                  <a:pt x="1458" y="129"/>
                </a:lnTo>
                <a:lnTo>
                  <a:pt x="1411" y="124"/>
                </a:lnTo>
                <a:lnTo>
                  <a:pt x="1363" y="120"/>
                </a:lnTo>
                <a:lnTo>
                  <a:pt x="1314" y="117"/>
                </a:lnTo>
                <a:lnTo>
                  <a:pt x="1262" y="117"/>
                </a:lnTo>
                <a:lnTo>
                  <a:pt x="1210" y="117"/>
                </a:lnTo>
                <a:lnTo>
                  <a:pt x="1156" y="119"/>
                </a:lnTo>
                <a:lnTo>
                  <a:pt x="1121" y="121"/>
                </a:lnTo>
                <a:lnTo>
                  <a:pt x="1087" y="124"/>
                </a:lnTo>
                <a:lnTo>
                  <a:pt x="1052" y="127"/>
                </a:lnTo>
                <a:lnTo>
                  <a:pt x="1018" y="131"/>
                </a:lnTo>
                <a:lnTo>
                  <a:pt x="983" y="135"/>
                </a:lnTo>
                <a:lnTo>
                  <a:pt x="948" y="141"/>
                </a:lnTo>
                <a:lnTo>
                  <a:pt x="915" y="147"/>
                </a:lnTo>
                <a:lnTo>
                  <a:pt x="880" y="153"/>
                </a:lnTo>
                <a:lnTo>
                  <a:pt x="846" y="159"/>
                </a:lnTo>
                <a:lnTo>
                  <a:pt x="813" y="168"/>
                </a:lnTo>
                <a:lnTo>
                  <a:pt x="778" y="176"/>
                </a:lnTo>
                <a:lnTo>
                  <a:pt x="745" y="184"/>
                </a:lnTo>
                <a:lnTo>
                  <a:pt x="710" y="193"/>
                </a:lnTo>
                <a:lnTo>
                  <a:pt x="677" y="202"/>
                </a:lnTo>
                <a:lnTo>
                  <a:pt x="643" y="212"/>
                </a:lnTo>
                <a:lnTo>
                  <a:pt x="611" y="224"/>
                </a:lnTo>
                <a:lnTo>
                  <a:pt x="577" y="234"/>
                </a:lnTo>
                <a:lnTo>
                  <a:pt x="544" y="247"/>
                </a:lnTo>
                <a:lnTo>
                  <a:pt x="512" y="259"/>
                </a:lnTo>
                <a:lnTo>
                  <a:pt x="479" y="271"/>
                </a:lnTo>
                <a:lnTo>
                  <a:pt x="447" y="285"/>
                </a:lnTo>
                <a:lnTo>
                  <a:pt x="415" y="299"/>
                </a:lnTo>
                <a:lnTo>
                  <a:pt x="383" y="313"/>
                </a:lnTo>
                <a:lnTo>
                  <a:pt x="352" y="328"/>
                </a:lnTo>
                <a:lnTo>
                  <a:pt x="320" y="343"/>
                </a:lnTo>
                <a:lnTo>
                  <a:pt x="289" y="358"/>
                </a:lnTo>
                <a:lnTo>
                  <a:pt x="258" y="374"/>
                </a:lnTo>
                <a:lnTo>
                  <a:pt x="228" y="390"/>
                </a:lnTo>
                <a:lnTo>
                  <a:pt x="198" y="407"/>
                </a:lnTo>
                <a:lnTo>
                  <a:pt x="168" y="424"/>
                </a:lnTo>
                <a:lnTo>
                  <a:pt x="138" y="442"/>
                </a:lnTo>
                <a:lnTo>
                  <a:pt x="110" y="460"/>
                </a:lnTo>
                <a:lnTo>
                  <a:pt x="136" y="445"/>
                </a:lnTo>
                <a:lnTo>
                  <a:pt x="164" y="431"/>
                </a:lnTo>
                <a:lnTo>
                  <a:pt x="190" y="418"/>
                </a:lnTo>
                <a:lnTo>
                  <a:pt x="218" y="405"/>
                </a:lnTo>
                <a:lnTo>
                  <a:pt x="246" y="391"/>
                </a:lnTo>
                <a:lnTo>
                  <a:pt x="273" y="378"/>
                </a:lnTo>
                <a:lnTo>
                  <a:pt x="301" y="367"/>
                </a:lnTo>
                <a:lnTo>
                  <a:pt x="329" y="354"/>
                </a:lnTo>
                <a:lnTo>
                  <a:pt x="357" y="343"/>
                </a:lnTo>
                <a:lnTo>
                  <a:pt x="386" y="331"/>
                </a:lnTo>
                <a:lnTo>
                  <a:pt x="415" y="321"/>
                </a:lnTo>
                <a:lnTo>
                  <a:pt x="444" y="310"/>
                </a:lnTo>
                <a:lnTo>
                  <a:pt x="473" y="300"/>
                </a:lnTo>
                <a:lnTo>
                  <a:pt x="501" y="290"/>
                </a:lnTo>
                <a:lnTo>
                  <a:pt x="530" y="280"/>
                </a:lnTo>
                <a:lnTo>
                  <a:pt x="560" y="271"/>
                </a:lnTo>
                <a:lnTo>
                  <a:pt x="589" y="263"/>
                </a:lnTo>
                <a:lnTo>
                  <a:pt x="619" y="255"/>
                </a:lnTo>
                <a:lnTo>
                  <a:pt x="648" y="247"/>
                </a:lnTo>
                <a:lnTo>
                  <a:pt x="678" y="240"/>
                </a:lnTo>
                <a:lnTo>
                  <a:pt x="708" y="233"/>
                </a:lnTo>
                <a:lnTo>
                  <a:pt x="738" y="226"/>
                </a:lnTo>
                <a:lnTo>
                  <a:pt x="768" y="221"/>
                </a:lnTo>
                <a:lnTo>
                  <a:pt x="798" y="215"/>
                </a:lnTo>
                <a:lnTo>
                  <a:pt x="827" y="210"/>
                </a:lnTo>
                <a:lnTo>
                  <a:pt x="857" y="206"/>
                </a:lnTo>
                <a:lnTo>
                  <a:pt x="887" y="201"/>
                </a:lnTo>
                <a:lnTo>
                  <a:pt x="917" y="197"/>
                </a:lnTo>
                <a:lnTo>
                  <a:pt x="948" y="194"/>
                </a:lnTo>
                <a:lnTo>
                  <a:pt x="978" y="192"/>
                </a:lnTo>
                <a:lnTo>
                  <a:pt x="1008" y="189"/>
                </a:lnTo>
                <a:lnTo>
                  <a:pt x="1038" y="187"/>
                </a:lnTo>
                <a:lnTo>
                  <a:pt x="1069" y="186"/>
                </a:lnTo>
                <a:lnTo>
                  <a:pt x="1101" y="185"/>
                </a:lnTo>
                <a:lnTo>
                  <a:pt x="1131" y="185"/>
                </a:lnTo>
                <a:lnTo>
                  <a:pt x="1161" y="185"/>
                </a:lnTo>
                <a:lnTo>
                  <a:pt x="1190" y="185"/>
                </a:lnTo>
                <a:lnTo>
                  <a:pt x="1219" y="186"/>
                </a:lnTo>
                <a:lnTo>
                  <a:pt x="1248" y="188"/>
                </a:lnTo>
                <a:lnTo>
                  <a:pt x="1276" y="191"/>
                </a:lnTo>
                <a:lnTo>
                  <a:pt x="1303" y="193"/>
                </a:lnTo>
                <a:lnTo>
                  <a:pt x="1331" y="196"/>
                </a:lnTo>
                <a:lnTo>
                  <a:pt x="1358" y="200"/>
                </a:lnTo>
                <a:lnTo>
                  <a:pt x="1384" y="204"/>
                </a:lnTo>
                <a:lnTo>
                  <a:pt x="1409" y="209"/>
                </a:lnTo>
                <a:lnTo>
                  <a:pt x="1435" y="214"/>
                </a:lnTo>
                <a:lnTo>
                  <a:pt x="1460" y="219"/>
                </a:lnTo>
                <a:lnTo>
                  <a:pt x="1484" y="225"/>
                </a:lnTo>
                <a:lnTo>
                  <a:pt x="1509" y="232"/>
                </a:lnTo>
                <a:lnTo>
                  <a:pt x="1532" y="239"/>
                </a:lnTo>
                <a:lnTo>
                  <a:pt x="1556" y="246"/>
                </a:lnTo>
                <a:lnTo>
                  <a:pt x="1579" y="254"/>
                </a:lnTo>
                <a:lnTo>
                  <a:pt x="1601" y="262"/>
                </a:lnTo>
                <a:lnTo>
                  <a:pt x="1623" y="271"/>
                </a:lnTo>
                <a:lnTo>
                  <a:pt x="1644" y="280"/>
                </a:lnTo>
                <a:lnTo>
                  <a:pt x="1666" y="290"/>
                </a:lnTo>
                <a:lnTo>
                  <a:pt x="1687" y="300"/>
                </a:lnTo>
                <a:lnTo>
                  <a:pt x="1708" y="312"/>
                </a:lnTo>
                <a:lnTo>
                  <a:pt x="1727" y="322"/>
                </a:lnTo>
                <a:lnTo>
                  <a:pt x="1747" y="333"/>
                </a:lnTo>
                <a:lnTo>
                  <a:pt x="1767" y="346"/>
                </a:lnTo>
                <a:lnTo>
                  <a:pt x="1786" y="358"/>
                </a:lnTo>
                <a:lnTo>
                  <a:pt x="1805" y="370"/>
                </a:lnTo>
                <a:lnTo>
                  <a:pt x="1823" y="384"/>
                </a:lnTo>
                <a:lnTo>
                  <a:pt x="1791" y="363"/>
                </a:lnTo>
                <a:lnTo>
                  <a:pt x="1756" y="345"/>
                </a:lnTo>
                <a:lnTo>
                  <a:pt x="1721" y="328"/>
                </a:lnTo>
                <a:lnTo>
                  <a:pt x="1683" y="312"/>
                </a:lnTo>
                <a:lnTo>
                  <a:pt x="1644" y="297"/>
                </a:lnTo>
                <a:lnTo>
                  <a:pt x="1604" y="283"/>
                </a:lnTo>
                <a:lnTo>
                  <a:pt x="1562" y="271"/>
                </a:lnTo>
                <a:lnTo>
                  <a:pt x="1519" y="261"/>
                </a:lnTo>
                <a:lnTo>
                  <a:pt x="1475" y="252"/>
                </a:lnTo>
                <a:lnTo>
                  <a:pt x="1429" y="245"/>
                </a:lnTo>
                <a:lnTo>
                  <a:pt x="1382" y="239"/>
                </a:lnTo>
                <a:lnTo>
                  <a:pt x="1333" y="235"/>
                </a:lnTo>
                <a:lnTo>
                  <a:pt x="1285" y="233"/>
                </a:lnTo>
                <a:lnTo>
                  <a:pt x="1234" y="233"/>
                </a:lnTo>
                <a:lnTo>
                  <a:pt x="1182" y="234"/>
                </a:lnTo>
                <a:lnTo>
                  <a:pt x="1129" y="238"/>
                </a:lnTo>
                <a:lnTo>
                  <a:pt x="1099" y="240"/>
                </a:lnTo>
                <a:lnTo>
                  <a:pt x="1068" y="244"/>
                </a:lnTo>
                <a:lnTo>
                  <a:pt x="1038" y="247"/>
                </a:lnTo>
                <a:lnTo>
                  <a:pt x="1008" y="250"/>
                </a:lnTo>
                <a:lnTo>
                  <a:pt x="977" y="255"/>
                </a:lnTo>
                <a:lnTo>
                  <a:pt x="947" y="261"/>
                </a:lnTo>
                <a:lnTo>
                  <a:pt x="917" y="267"/>
                </a:lnTo>
                <a:lnTo>
                  <a:pt x="887" y="272"/>
                </a:lnTo>
                <a:lnTo>
                  <a:pt x="857" y="279"/>
                </a:lnTo>
                <a:lnTo>
                  <a:pt x="826" y="286"/>
                </a:lnTo>
                <a:lnTo>
                  <a:pt x="798" y="294"/>
                </a:lnTo>
                <a:lnTo>
                  <a:pt x="768" y="302"/>
                </a:lnTo>
                <a:lnTo>
                  <a:pt x="738" y="312"/>
                </a:lnTo>
                <a:lnTo>
                  <a:pt x="708" y="321"/>
                </a:lnTo>
                <a:lnTo>
                  <a:pt x="679" y="330"/>
                </a:lnTo>
                <a:lnTo>
                  <a:pt x="649" y="340"/>
                </a:lnTo>
                <a:lnTo>
                  <a:pt x="620" y="351"/>
                </a:lnTo>
                <a:lnTo>
                  <a:pt x="591" y="361"/>
                </a:lnTo>
                <a:lnTo>
                  <a:pt x="562" y="373"/>
                </a:lnTo>
                <a:lnTo>
                  <a:pt x="534" y="384"/>
                </a:lnTo>
                <a:lnTo>
                  <a:pt x="505" y="397"/>
                </a:lnTo>
                <a:lnTo>
                  <a:pt x="477" y="409"/>
                </a:lnTo>
                <a:lnTo>
                  <a:pt x="448" y="422"/>
                </a:lnTo>
                <a:lnTo>
                  <a:pt x="421" y="436"/>
                </a:lnTo>
                <a:lnTo>
                  <a:pt x="393" y="450"/>
                </a:lnTo>
                <a:lnTo>
                  <a:pt x="365" y="464"/>
                </a:lnTo>
                <a:lnTo>
                  <a:pt x="339" y="479"/>
                </a:lnTo>
                <a:lnTo>
                  <a:pt x="312" y="494"/>
                </a:lnTo>
                <a:lnTo>
                  <a:pt x="286" y="509"/>
                </a:lnTo>
                <a:lnTo>
                  <a:pt x="259" y="525"/>
                </a:lnTo>
                <a:lnTo>
                  <a:pt x="233" y="541"/>
                </a:lnTo>
                <a:lnTo>
                  <a:pt x="208" y="557"/>
                </a:lnTo>
                <a:lnTo>
                  <a:pt x="231" y="544"/>
                </a:lnTo>
                <a:lnTo>
                  <a:pt x="254" y="532"/>
                </a:lnTo>
                <a:lnTo>
                  <a:pt x="278" y="520"/>
                </a:lnTo>
                <a:lnTo>
                  <a:pt x="301" y="507"/>
                </a:lnTo>
                <a:lnTo>
                  <a:pt x="325" y="496"/>
                </a:lnTo>
                <a:lnTo>
                  <a:pt x="349" y="484"/>
                </a:lnTo>
                <a:lnTo>
                  <a:pt x="373" y="474"/>
                </a:lnTo>
                <a:lnTo>
                  <a:pt x="398" y="464"/>
                </a:lnTo>
                <a:lnTo>
                  <a:pt x="422" y="453"/>
                </a:lnTo>
                <a:lnTo>
                  <a:pt x="447" y="443"/>
                </a:lnTo>
                <a:lnTo>
                  <a:pt x="471" y="432"/>
                </a:lnTo>
                <a:lnTo>
                  <a:pt x="497" y="423"/>
                </a:lnTo>
                <a:lnTo>
                  <a:pt x="521" y="414"/>
                </a:lnTo>
                <a:lnTo>
                  <a:pt x="546" y="406"/>
                </a:lnTo>
                <a:lnTo>
                  <a:pt x="572" y="397"/>
                </a:lnTo>
                <a:lnTo>
                  <a:pt x="597" y="389"/>
                </a:lnTo>
                <a:lnTo>
                  <a:pt x="622" y="381"/>
                </a:lnTo>
                <a:lnTo>
                  <a:pt x="649" y="374"/>
                </a:lnTo>
                <a:lnTo>
                  <a:pt x="674" y="367"/>
                </a:lnTo>
                <a:lnTo>
                  <a:pt x="700" y="360"/>
                </a:lnTo>
                <a:lnTo>
                  <a:pt x="726" y="353"/>
                </a:lnTo>
                <a:lnTo>
                  <a:pt x="751" y="347"/>
                </a:lnTo>
                <a:lnTo>
                  <a:pt x="778" y="341"/>
                </a:lnTo>
                <a:lnTo>
                  <a:pt x="803" y="337"/>
                </a:lnTo>
                <a:lnTo>
                  <a:pt x="830" y="331"/>
                </a:lnTo>
                <a:lnTo>
                  <a:pt x="856" y="327"/>
                </a:lnTo>
                <a:lnTo>
                  <a:pt x="882" y="323"/>
                </a:lnTo>
                <a:lnTo>
                  <a:pt x="908" y="320"/>
                </a:lnTo>
                <a:lnTo>
                  <a:pt x="935" y="316"/>
                </a:lnTo>
                <a:lnTo>
                  <a:pt x="960" y="313"/>
                </a:lnTo>
                <a:lnTo>
                  <a:pt x="987" y="310"/>
                </a:lnTo>
                <a:lnTo>
                  <a:pt x="1013" y="308"/>
                </a:lnTo>
                <a:lnTo>
                  <a:pt x="1066" y="305"/>
                </a:lnTo>
                <a:lnTo>
                  <a:pt x="1119" y="303"/>
                </a:lnTo>
                <a:lnTo>
                  <a:pt x="1170" y="305"/>
                </a:lnTo>
                <a:lnTo>
                  <a:pt x="1220" y="307"/>
                </a:lnTo>
                <a:lnTo>
                  <a:pt x="1269" y="312"/>
                </a:lnTo>
                <a:lnTo>
                  <a:pt x="1317" y="317"/>
                </a:lnTo>
                <a:lnTo>
                  <a:pt x="1363" y="324"/>
                </a:lnTo>
                <a:lnTo>
                  <a:pt x="1408" y="333"/>
                </a:lnTo>
                <a:lnTo>
                  <a:pt x="1452" y="345"/>
                </a:lnTo>
                <a:lnTo>
                  <a:pt x="1494" y="356"/>
                </a:lnTo>
                <a:lnTo>
                  <a:pt x="1535" y="370"/>
                </a:lnTo>
                <a:lnTo>
                  <a:pt x="1574" y="385"/>
                </a:lnTo>
                <a:lnTo>
                  <a:pt x="1611" y="403"/>
                </a:lnTo>
                <a:lnTo>
                  <a:pt x="1648" y="421"/>
                </a:lnTo>
                <a:lnTo>
                  <a:pt x="1683" y="441"/>
                </a:lnTo>
                <a:lnTo>
                  <a:pt x="1715" y="461"/>
                </a:lnTo>
                <a:lnTo>
                  <a:pt x="1686" y="445"/>
                </a:lnTo>
                <a:lnTo>
                  <a:pt x="1657" y="430"/>
                </a:lnTo>
                <a:lnTo>
                  <a:pt x="1626" y="416"/>
                </a:lnTo>
                <a:lnTo>
                  <a:pt x="1594" y="404"/>
                </a:lnTo>
                <a:lnTo>
                  <a:pt x="1560" y="393"/>
                </a:lnTo>
                <a:lnTo>
                  <a:pt x="1526" y="383"/>
                </a:lnTo>
                <a:lnTo>
                  <a:pt x="1490" y="374"/>
                </a:lnTo>
                <a:lnTo>
                  <a:pt x="1453" y="367"/>
                </a:lnTo>
                <a:lnTo>
                  <a:pt x="1415" y="360"/>
                </a:lnTo>
                <a:lnTo>
                  <a:pt x="1376" y="355"/>
                </a:lnTo>
                <a:lnTo>
                  <a:pt x="1336" y="352"/>
                </a:lnTo>
                <a:lnTo>
                  <a:pt x="1294" y="351"/>
                </a:lnTo>
                <a:lnTo>
                  <a:pt x="1253" y="350"/>
                </a:lnTo>
                <a:lnTo>
                  <a:pt x="1209" y="351"/>
                </a:lnTo>
                <a:lnTo>
                  <a:pt x="1165" y="353"/>
                </a:lnTo>
                <a:lnTo>
                  <a:pt x="1120" y="356"/>
                </a:lnTo>
                <a:lnTo>
                  <a:pt x="1094" y="359"/>
                </a:lnTo>
                <a:lnTo>
                  <a:pt x="1066" y="362"/>
                </a:lnTo>
                <a:lnTo>
                  <a:pt x="1040" y="367"/>
                </a:lnTo>
                <a:lnTo>
                  <a:pt x="1013" y="370"/>
                </a:lnTo>
                <a:lnTo>
                  <a:pt x="987" y="375"/>
                </a:lnTo>
                <a:lnTo>
                  <a:pt x="960" y="381"/>
                </a:lnTo>
                <a:lnTo>
                  <a:pt x="934" y="386"/>
                </a:lnTo>
                <a:lnTo>
                  <a:pt x="907" y="392"/>
                </a:lnTo>
                <a:lnTo>
                  <a:pt x="879" y="399"/>
                </a:lnTo>
                <a:lnTo>
                  <a:pt x="854" y="406"/>
                </a:lnTo>
                <a:lnTo>
                  <a:pt x="827" y="413"/>
                </a:lnTo>
                <a:lnTo>
                  <a:pt x="801" y="421"/>
                </a:lnTo>
                <a:lnTo>
                  <a:pt x="774" y="429"/>
                </a:lnTo>
                <a:lnTo>
                  <a:pt x="749" y="438"/>
                </a:lnTo>
                <a:lnTo>
                  <a:pt x="723" y="447"/>
                </a:lnTo>
                <a:lnTo>
                  <a:pt x="697" y="457"/>
                </a:lnTo>
                <a:lnTo>
                  <a:pt x="672" y="466"/>
                </a:lnTo>
                <a:lnTo>
                  <a:pt x="645" y="476"/>
                </a:lnTo>
                <a:lnTo>
                  <a:pt x="620" y="487"/>
                </a:lnTo>
                <a:lnTo>
                  <a:pt x="596" y="498"/>
                </a:lnTo>
                <a:lnTo>
                  <a:pt x="571" y="510"/>
                </a:lnTo>
                <a:lnTo>
                  <a:pt x="545" y="521"/>
                </a:lnTo>
                <a:lnTo>
                  <a:pt x="521" y="533"/>
                </a:lnTo>
                <a:lnTo>
                  <a:pt x="497" y="545"/>
                </a:lnTo>
                <a:lnTo>
                  <a:pt x="473" y="558"/>
                </a:lnTo>
                <a:lnTo>
                  <a:pt x="448" y="571"/>
                </a:lnTo>
                <a:lnTo>
                  <a:pt x="425" y="585"/>
                </a:lnTo>
                <a:lnTo>
                  <a:pt x="401" y="598"/>
                </a:lnTo>
                <a:lnTo>
                  <a:pt x="378" y="612"/>
                </a:lnTo>
                <a:lnTo>
                  <a:pt x="355" y="626"/>
                </a:lnTo>
                <a:lnTo>
                  <a:pt x="332" y="641"/>
                </a:lnTo>
                <a:lnTo>
                  <a:pt x="310" y="656"/>
                </a:lnTo>
                <a:lnTo>
                  <a:pt x="350" y="634"/>
                </a:lnTo>
                <a:lnTo>
                  <a:pt x="391" y="613"/>
                </a:lnTo>
                <a:lnTo>
                  <a:pt x="432" y="593"/>
                </a:lnTo>
                <a:lnTo>
                  <a:pt x="474" y="573"/>
                </a:lnTo>
                <a:lnTo>
                  <a:pt x="516" y="555"/>
                </a:lnTo>
                <a:lnTo>
                  <a:pt x="559" y="538"/>
                </a:lnTo>
                <a:lnTo>
                  <a:pt x="603" y="522"/>
                </a:lnTo>
                <a:lnTo>
                  <a:pt x="647" y="506"/>
                </a:lnTo>
                <a:lnTo>
                  <a:pt x="690" y="492"/>
                </a:lnTo>
                <a:lnTo>
                  <a:pt x="734" y="480"/>
                </a:lnTo>
                <a:lnTo>
                  <a:pt x="779" y="468"/>
                </a:lnTo>
                <a:lnTo>
                  <a:pt x="823" y="458"/>
                </a:lnTo>
                <a:lnTo>
                  <a:pt x="868" y="450"/>
                </a:lnTo>
                <a:lnTo>
                  <a:pt x="913" y="442"/>
                </a:lnTo>
                <a:lnTo>
                  <a:pt x="958" y="435"/>
                </a:lnTo>
                <a:lnTo>
                  <a:pt x="1003" y="430"/>
                </a:lnTo>
                <a:lnTo>
                  <a:pt x="1064" y="426"/>
                </a:lnTo>
                <a:lnTo>
                  <a:pt x="1124" y="423"/>
                </a:lnTo>
                <a:lnTo>
                  <a:pt x="1181" y="424"/>
                </a:lnTo>
                <a:lnTo>
                  <a:pt x="1237" y="428"/>
                </a:lnTo>
                <a:lnTo>
                  <a:pt x="1291" y="434"/>
                </a:lnTo>
                <a:lnTo>
                  <a:pt x="1341" y="442"/>
                </a:lnTo>
                <a:lnTo>
                  <a:pt x="1390" y="453"/>
                </a:lnTo>
                <a:lnTo>
                  <a:pt x="1436" y="466"/>
                </a:lnTo>
                <a:lnTo>
                  <a:pt x="1480" y="482"/>
                </a:lnTo>
                <a:lnTo>
                  <a:pt x="1521" y="499"/>
                </a:lnTo>
                <a:lnTo>
                  <a:pt x="1559" y="520"/>
                </a:lnTo>
                <a:lnTo>
                  <a:pt x="1594" y="542"/>
                </a:lnTo>
                <a:lnTo>
                  <a:pt x="1626" y="566"/>
                </a:lnTo>
                <a:lnTo>
                  <a:pt x="1655" y="593"/>
                </a:lnTo>
                <a:lnTo>
                  <a:pt x="1681" y="621"/>
                </a:lnTo>
                <a:lnTo>
                  <a:pt x="1703" y="651"/>
                </a:lnTo>
                <a:lnTo>
                  <a:pt x="2095" y="286"/>
                </a:lnTo>
                <a:lnTo>
                  <a:pt x="2074" y="268"/>
                </a:lnTo>
                <a:lnTo>
                  <a:pt x="2054" y="250"/>
                </a:lnTo>
                <a:lnTo>
                  <a:pt x="2032" y="233"/>
                </a:lnTo>
                <a:lnTo>
                  <a:pt x="2010" y="217"/>
                </a:lnTo>
                <a:lnTo>
                  <a:pt x="1987" y="201"/>
                </a:lnTo>
                <a:lnTo>
                  <a:pt x="1963" y="186"/>
                </a:lnTo>
                <a:lnTo>
                  <a:pt x="1938" y="171"/>
                </a:lnTo>
                <a:lnTo>
                  <a:pt x="1913" y="156"/>
                </a:lnTo>
                <a:lnTo>
                  <a:pt x="1888" y="142"/>
                </a:lnTo>
                <a:lnTo>
                  <a:pt x="1861" y="129"/>
                </a:lnTo>
                <a:lnTo>
                  <a:pt x="1835" y="117"/>
                </a:lnTo>
                <a:lnTo>
                  <a:pt x="1807" y="104"/>
                </a:lnTo>
                <a:lnTo>
                  <a:pt x="1778" y="94"/>
                </a:lnTo>
                <a:lnTo>
                  <a:pt x="1749" y="82"/>
                </a:lnTo>
                <a:lnTo>
                  <a:pt x="1719" y="72"/>
                </a:lnTo>
                <a:lnTo>
                  <a:pt x="1689" y="63"/>
                </a:lnTo>
                <a:lnTo>
                  <a:pt x="1659" y="53"/>
                </a:lnTo>
                <a:lnTo>
                  <a:pt x="1628" y="45"/>
                </a:lnTo>
                <a:lnTo>
                  <a:pt x="1596" y="38"/>
                </a:lnTo>
                <a:lnTo>
                  <a:pt x="1564" y="32"/>
                </a:lnTo>
                <a:lnTo>
                  <a:pt x="1530" y="25"/>
                </a:lnTo>
                <a:lnTo>
                  <a:pt x="1497" y="19"/>
                </a:lnTo>
                <a:lnTo>
                  <a:pt x="1464" y="14"/>
                </a:lnTo>
                <a:lnTo>
                  <a:pt x="1429" y="11"/>
                </a:lnTo>
                <a:lnTo>
                  <a:pt x="1394" y="6"/>
                </a:lnTo>
                <a:lnTo>
                  <a:pt x="1359" y="4"/>
                </a:lnTo>
                <a:lnTo>
                  <a:pt x="1322" y="2"/>
                </a:lnTo>
                <a:lnTo>
                  <a:pt x="1286" y="0"/>
                </a:lnTo>
                <a:lnTo>
                  <a:pt x="1249" y="0"/>
                </a:lnTo>
                <a:lnTo>
                  <a:pt x="1211" y="0"/>
                </a:lnTo>
                <a:lnTo>
                  <a:pt x="1173" y="2"/>
                </a:lnTo>
                <a:lnTo>
                  <a:pt x="1135" y="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6905" y="490482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2587625" y="2143125"/>
            <a:ext cx="4056063" cy="4090988"/>
            <a:chOff x="1630" y="1350"/>
            <a:chExt cx="2555" cy="2577"/>
          </a:xfrm>
        </p:grpSpPr>
        <p:sp>
          <p:nvSpPr>
            <p:cNvPr id="1198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30" y="1350"/>
              <a:ext cx="2555" cy="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198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9" y="1359"/>
              <a:ext cx="1822" cy="2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16" name="Rectangle 8"/>
            <p:cNvSpPr>
              <a:spLocks noChangeArrowheads="1"/>
            </p:cNvSpPr>
            <p:nvPr/>
          </p:nvSpPr>
          <p:spPr bwMode="auto">
            <a:xfrm>
              <a:off x="2200" y="3611"/>
              <a:ext cx="67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1400" dirty="0" err="1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Cooling</a:t>
              </a:r>
              <a:r>
                <a:rPr lang="es-MX" sz="14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es-MX" sz="1400" dirty="0" err="1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beams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/>
          </p:nvSpPr>
          <p:spPr bwMode="auto">
            <a:xfrm>
              <a:off x="1721" y="2322"/>
              <a:ext cx="69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Detection</a:t>
              </a:r>
              <a:r>
                <a:rPr kumimoji="0" lang="es-MX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laser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/>
          </p:nvSpPr>
          <p:spPr bwMode="auto">
            <a:xfrm>
              <a:off x="2056" y="1553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820" name="Rectangle 12"/>
            <p:cNvSpPr>
              <a:spLocks noChangeArrowheads="1"/>
            </p:cNvSpPr>
            <p:nvPr/>
          </p:nvSpPr>
          <p:spPr bwMode="auto">
            <a:xfrm>
              <a:off x="1791" y="1797"/>
              <a:ext cx="84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Microwaves</a:t>
              </a:r>
              <a:r>
                <a:rPr kumimoji="0" lang="es-MX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cavity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821" name="Rectangle 13"/>
            <p:cNvSpPr>
              <a:spLocks noChangeArrowheads="1"/>
            </p:cNvSpPr>
            <p:nvPr/>
          </p:nvSpPr>
          <p:spPr bwMode="auto">
            <a:xfrm>
              <a:off x="3627" y="1774"/>
              <a:ext cx="504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Detector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822" name="Rectangle 14"/>
            <p:cNvSpPr>
              <a:spLocks noChangeArrowheads="1"/>
            </p:cNvSpPr>
            <p:nvPr/>
          </p:nvSpPr>
          <p:spPr bwMode="auto">
            <a:xfrm>
              <a:off x="3392" y="2911"/>
              <a:ext cx="72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Optical</a:t>
              </a:r>
              <a:r>
                <a:rPr kumimoji="0" lang="es-MX" sz="14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molases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467544" y="1844824"/>
            <a:ext cx="2556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tx2"/>
                </a:solidFill>
              </a:rPr>
              <a:t>Wayne M. </a:t>
            </a:r>
            <a:r>
              <a:rPr lang="en-US" sz="1400" dirty="0" err="1" smtClean="0">
                <a:solidFill>
                  <a:schemeClr val="tx2"/>
                </a:solidFill>
              </a:rPr>
              <a:t>Itano</a:t>
            </a:r>
            <a:r>
              <a:rPr lang="en-US" sz="1400" dirty="0" smtClean="0">
                <a:solidFill>
                  <a:schemeClr val="tx2"/>
                </a:solidFill>
              </a:rPr>
              <a:t>, Norman F. Ramsey,  </a:t>
            </a:r>
            <a:r>
              <a:rPr lang="en-US" sz="1400" i="1" dirty="0" smtClean="0">
                <a:solidFill>
                  <a:schemeClr val="tx2"/>
                </a:solidFill>
              </a:rPr>
              <a:t>Accurate Measurement of Time</a:t>
            </a:r>
            <a:r>
              <a:rPr lang="en-US" sz="1400" dirty="0" smtClean="0">
                <a:solidFill>
                  <a:schemeClr val="tx2"/>
                </a:solidFill>
              </a:rPr>
              <a:t>, Scientific American, July 1993.</a:t>
            </a:r>
            <a:endParaRPr lang="es-MX" sz="1400" dirty="0">
              <a:solidFill>
                <a:schemeClr val="tx2"/>
              </a:solidFill>
            </a:endParaRPr>
          </a:p>
        </p:txBody>
      </p:sp>
      <p:sp>
        <p:nvSpPr>
          <p:cNvPr id="19" name="18 CuadroTexto">
            <a:hlinkClick r:id="rId4" action="ppaction://hlinkpres?slideindex=1&amp;slidetitle="/>
          </p:cNvPr>
          <p:cNvSpPr txBox="1"/>
          <p:nvPr/>
        </p:nvSpPr>
        <p:spPr>
          <a:xfrm>
            <a:off x="3779912" y="1196752"/>
            <a:ext cx="204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Cs </a:t>
            </a:r>
            <a:r>
              <a:rPr lang="es-MX" sz="2000" b="1" dirty="0" err="1" smtClean="0"/>
              <a:t>Fountain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Clock</a:t>
            </a:r>
            <a:endParaRPr lang="es-MX" sz="2000" b="1" dirty="0" smtClean="0"/>
          </a:p>
          <a:p>
            <a:pPr algn="ctr"/>
            <a:r>
              <a:rPr lang="es-MX" sz="2000" b="1" dirty="0" smtClean="0"/>
              <a:t>(1990)</a:t>
            </a:r>
            <a:endParaRPr lang="es-MX" sz="2000" b="1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http://blog.vayacruceros.com/wp-content/uploads/2010/05/Capilla_Six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2" y="1628800"/>
            <a:ext cx="6225315" cy="410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0" y="296114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MX" sz="30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onscience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of time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is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probably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most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important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difference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between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human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beings</a:t>
            </a:r>
            <a:r>
              <a:rPr lang="es-MX" sz="3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</a:t>
            </a:r>
            <a:r>
              <a:rPr lang="es-MX" sz="3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animals</a:t>
            </a:r>
            <a:endParaRPr lang="en-US" sz="3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4 Grupo"/>
          <p:cNvGrpSpPr/>
          <p:nvPr/>
        </p:nvGrpSpPr>
        <p:grpSpPr>
          <a:xfrm>
            <a:off x="606429" y="312879"/>
            <a:ext cx="7894661" cy="544353"/>
            <a:chOff x="642910" y="142852"/>
            <a:chExt cx="7894661" cy="544353"/>
          </a:xfrm>
        </p:grpSpPr>
        <p:pic>
          <p:nvPicPr>
            <p:cNvPr id="3" name="Picture 5" descr="Dibuj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0496" y="241200"/>
              <a:ext cx="4537075" cy="358775"/>
            </a:xfrm>
            <a:prstGeom prst="rect">
              <a:avLst/>
            </a:prstGeom>
            <a:noFill/>
          </p:spPr>
        </p:pic>
        <p:grpSp>
          <p:nvGrpSpPr>
            <p:cNvPr id="4" name="Group 49"/>
            <p:cNvGrpSpPr>
              <a:grpSpLocks noChangeAspect="1"/>
            </p:cNvGrpSpPr>
            <p:nvPr/>
          </p:nvGrpSpPr>
          <p:grpSpPr bwMode="auto">
            <a:xfrm>
              <a:off x="642910" y="142852"/>
              <a:ext cx="3404708" cy="544353"/>
              <a:chOff x="476" y="1661"/>
              <a:chExt cx="3402" cy="544"/>
            </a:xfrm>
          </p:grpSpPr>
          <p:sp>
            <p:nvSpPr>
              <p:cNvPr id="5" name="Line 50"/>
              <p:cNvSpPr>
                <a:spLocks noChangeShapeType="1"/>
              </p:cNvSpPr>
              <p:nvPr/>
            </p:nvSpPr>
            <p:spPr bwMode="auto">
              <a:xfrm>
                <a:off x="748" y="1661"/>
                <a:ext cx="0" cy="5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6" name="Line 51"/>
              <p:cNvSpPr>
                <a:spLocks noChangeShapeType="1"/>
              </p:cNvSpPr>
              <p:nvPr/>
            </p:nvSpPr>
            <p:spPr bwMode="auto">
              <a:xfrm flipV="1">
                <a:off x="612" y="1933"/>
                <a:ext cx="135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7" name="Line 52"/>
              <p:cNvSpPr>
                <a:spLocks noChangeShapeType="1"/>
              </p:cNvSpPr>
              <p:nvPr/>
            </p:nvSpPr>
            <p:spPr bwMode="auto">
              <a:xfrm>
                <a:off x="748" y="1933"/>
                <a:ext cx="136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8" name="Line 53"/>
              <p:cNvSpPr>
                <a:spLocks noChangeShapeType="1"/>
              </p:cNvSpPr>
              <p:nvPr/>
            </p:nvSpPr>
            <p:spPr bwMode="auto">
              <a:xfrm>
                <a:off x="476" y="1933"/>
                <a:ext cx="340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9" name="Line 54"/>
              <p:cNvSpPr>
                <a:spLocks noChangeShapeType="1"/>
              </p:cNvSpPr>
              <p:nvPr/>
            </p:nvSpPr>
            <p:spPr bwMode="auto">
              <a:xfrm>
                <a:off x="612" y="1706"/>
                <a:ext cx="136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0" name="Line 55"/>
              <p:cNvSpPr>
                <a:spLocks noChangeShapeType="1"/>
              </p:cNvSpPr>
              <p:nvPr/>
            </p:nvSpPr>
            <p:spPr bwMode="auto">
              <a:xfrm flipH="1" flipV="1">
                <a:off x="521" y="1797"/>
                <a:ext cx="227" cy="1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1" name="Oval 56"/>
              <p:cNvSpPr>
                <a:spLocks noChangeArrowheads="1"/>
              </p:cNvSpPr>
              <p:nvPr/>
            </p:nvSpPr>
            <p:spPr bwMode="auto">
              <a:xfrm>
                <a:off x="612" y="1797"/>
                <a:ext cx="272" cy="2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12" name="Line 57"/>
              <p:cNvSpPr>
                <a:spLocks noChangeShapeType="1"/>
              </p:cNvSpPr>
              <p:nvPr/>
            </p:nvSpPr>
            <p:spPr bwMode="auto">
              <a:xfrm flipV="1">
                <a:off x="521" y="1933"/>
                <a:ext cx="227" cy="1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3" name="Line 58"/>
              <p:cNvSpPr>
                <a:spLocks noChangeShapeType="1"/>
              </p:cNvSpPr>
              <p:nvPr/>
            </p:nvSpPr>
            <p:spPr bwMode="auto">
              <a:xfrm flipV="1">
                <a:off x="748" y="1706"/>
                <a:ext cx="136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4" name="Line 59"/>
              <p:cNvSpPr>
                <a:spLocks noChangeShapeType="1"/>
              </p:cNvSpPr>
              <p:nvPr/>
            </p:nvSpPr>
            <p:spPr bwMode="auto">
              <a:xfrm flipV="1">
                <a:off x="748" y="1797"/>
                <a:ext cx="227" cy="1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5" name="Line 60"/>
              <p:cNvSpPr>
                <a:spLocks noChangeShapeType="1"/>
              </p:cNvSpPr>
              <p:nvPr/>
            </p:nvSpPr>
            <p:spPr bwMode="auto">
              <a:xfrm>
                <a:off x="748" y="1933"/>
                <a:ext cx="227" cy="1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6" name="Line 61"/>
              <p:cNvSpPr>
                <a:spLocks noChangeShapeType="1"/>
              </p:cNvSpPr>
              <p:nvPr/>
            </p:nvSpPr>
            <p:spPr bwMode="auto">
              <a:xfrm flipV="1">
                <a:off x="748" y="1797"/>
                <a:ext cx="136" cy="13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7" name="Line 62"/>
              <p:cNvSpPr>
                <a:spLocks noChangeShapeType="1"/>
              </p:cNvSpPr>
              <p:nvPr/>
            </p:nvSpPr>
            <p:spPr bwMode="auto">
              <a:xfrm flipV="1">
                <a:off x="612" y="1933"/>
                <a:ext cx="136" cy="13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8" name="Line 63"/>
              <p:cNvSpPr>
                <a:spLocks noChangeShapeType="1"/>
              </p:cNvSpPr>
              <p:nvPr/>
            </p:nvSpPr>
            <p:spPr bwMode="auto">
              <a:xfrm>
                <a:off x="612" y="1797"/>
                <a:ext cx="136" cy="13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19" name="Line 64"/>
              <p:cNvSpPr>
                <a:spLocks noChangeShapeType="1"/>
              </p:cNvSpPr>
              <p:nvPr/>
            </p:nvSpPr>
            <p:spPr bwMode="auto">
              <a:xfrm flipV="1">
                <a:off x="748" y="1752"/>
                <a:ext cx="45" cy="1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0" name="Line 65"/>
              <p:cNvSpPr>
                <a:spLocks noChangeShapeType="1"/>
              </p:cNvSpPr>
              <p:nvPr/>
            </p:nvSpPr>
            <p:spPr bwMode="auto">
              <a:xfrm>
                <a:off x="748" y="1933"/>
                <a:ext cx="136" cy="13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1" name="Line 66"/>
              <p:cNvSpPr>
                <a:spLocks noChangeShapeType="1"/>
              </p:cNvSpPr>
              <p:nvPr/>
            </p:nvSpPr>
            <p:spPr bwMode="auto">
              <a:xfrm flipV="1">
                <a:off x="703" y="1933"/>
                <a:ext cx="45" cy="1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2" name="Line 67"/>
              <p:cNvSpPr>
                <a:spLocks noChangeShapeType="1"/>
              </p:cNvSpPr>
              <p:nvPr/>
            </p:nvSpPr>
            <p:spPr bwMode="auto">
              <a:xfrm flipH="1" flipV="1">
                <a:off x="703" y="1752"/>
                <a:ext cx="45" cy="1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3" name="Line 68"/>
              <p:cNvSpPr>
                <a:spLocks noChangeShapeType="1"/>
              </p:cNvSpPr>
              <p:nvPr/>
            </p:nvSpPr>
            <p:spPr bwMode="auto">
              <a:xfrm flipH="1" flipV="1">
                <a:off x="748" y="1932"/>
                <a:ext cx="45" cy="1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4" name="Line 69"/>
              <p:cNvSpPr>
                <a:spLocks noChangeShapeType="1"/>
              </p:cNvSpPr>
              <p:nvPr/>
            </p:nvSpPr>
            <p:spPr bwMode="auto">
              <a:xfrm flipV="1">
                <a:off x="748" y="1888"/>
                <a:ext cx="182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5" name="Line 70"/>
              <p:cNvSpPr>
                <a:spLocks noChangeShapeType="1"/>
              </p:cNvSpPr>
              <p:nvPr/>
            </p:nvSpPr>
            <p:spPr bwMode="auto">
              <a:xfrm flipV="1">
                <a:off x="567" y="1932"/>
                <a:ext cx="182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6" name="Line 71"/>
              <p:cNvSpPr>
                <a:spLocks noChangeShapeType="1"/>
              </p:cNvSpPr>
              <p:nvPr/>
            </p:nvSpPr>
            <p:spPr bwMode="auto">
              <a:xfrm>
                <a:off x="748" y="1933"/>
                <a:ext cx="182" cy="4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7" name="Line 72"/>
              <p:cNvSpPr>
                <a:spLocks noChangeShapeType="1"/>
              </p:cNvSpPr>
              <p:nvPr/>
            </p:nvSpPr>
            <p:spPr bwMode="auto">
              <a:xfrm>
                <a:off x="567" y="1888"/>
                <a:ext cx="182" cy="4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</p:grpSp>
      </p:grpSp>
      <p:grpSp>
        <p:nvGrpSpPr>
          <p:cNvPr id="29" name="65 Grupo"/>
          <p:cNvGrpSpPr/>
          <p:nvPr/>
        </p:nvGrpSpPr>
        <p:grpSpPr>
          <a:xfrm>
            <a:off x="3135313" y="1428736"/>
            <a:ext cx="3122612" cy="4881577"/>
            <a:chOff x="3135313" y="1428736"/>
            <a:chExt cx="3122612" cy="4881577"/>
          </a:xfrm>
        </p:grpSpPr>
        <p:sp>
          <p:nvSpPr>
            <p:cNvPr id="30" name="Oval 83"/>
            <p:cNvSpPr>
              <a:spLocks noChangeAspect="1" noChangeArrowheads="1"/>
            </p:cNvSpPr>
            <p:nvPr/>
          </p:nvSpPr>
          <p:spPr bwMode="auto">
            <a:xfrm>
              <a:off x="3876675" y="3714750"/>
              <a:ext cx="1557338" cy="160655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alpha val="8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" name="Rectangle 77"/>
            <p:cNvSpPr>
              <a:spLocks noChangeAspect="1" noChangeArrowheads="1"/>
            </p:cNvSpPr>
            <p:nvPr/>
          </p:nvSpPr>
          <p:spPr bwMode="auto">
            <a:xfrm>
              <a:off x="4467225" y="1428736"/>
              <a:ext cx="465138" cy="66676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0000">
                    <a:alpha val="8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2" name="AutoShape 85"/>
            <p:cNvSpPr>
              <a:spLocks noChangeAspect="1" noChangeArrowheads="1"/>
            </p:cNvSpPr>
            <p:nvPr/>
          </p:nvSpPr>
          <p:spPr bwMode="auto">
            <a:xfrm>
              <a:off x="4284663" y="1857375"/>
              <a:ext cx="803275" cy="809625"/>
            </a:xfrm>
            <a:custGeom>
              <a:avLst/>
              <a:gdLst>
                <a:gd name="G0" fmla="+- 8786 0 0"/>
                <a:gd name="G1" fmla="+- 5916617 0 0"/>
                <a:gd name="G2" fmla="+- 0 0 5916617"/>
                <a:gd name="T0" fmla="*/ 0 256 1"/>
                <a:gd name="T1" fmla="*/ 180 256 1"/>
                <a:gd name="G3" fmla="+- 5916617 T0 T1"/>
                <a:gd name="T2" fmla="*/ 0 256 1"/>
                <a:gd name="T3" fmla="*/ 90 256 1"/>
                <a:gd name="G4" fmla="+- 5916617 T2 T3"/>
                <a:gd name="G5" fmla="*/ G4 2 1"/>
                <a:gd name="T4" fmla="*/ 90 256 1"/>
                <a:gd name="T5" fmla="*/ 0 256 1"/>
                <a:gd name="G6" fmla="+- 5916617 T4 T5"/>
                <a:gd name="G7" fmla="*/ G6 2 1"/>
                <a:gd name="G8" fmla="abs 59166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8786"/>
                <a:gd name="G18" fmla="*/ 8786 1 2"/>
                <a:gd name="G19" fmla="+- G18 5400 0"/>
                <a:gd name="G20" fmla="cos G19 5916617"/>
                <a:gd name="G21" fmla="sin G19 5916617"/>
                <a:gd name="G22" fmla="+- G20 10800 0"/>
                <a:gd name="G23" fmla="+- G21 10800 0"/>
                <a:gd name="G24" fmla="+- 10800 0 G20"/>
                <a:gd name="G25" fmla="+- 8786 10800 0"/>
                <a:gd name="G26" fmla="?: G9 G17 G25"/>
                <a:gd name="G27" fmla="?: G9 0 21600"/>
                <a:gd name="G28" fmla="cos 10800 5916617"/>
                <a:gd name="G29" fmla="sin 10800 5916617"/>
                <a:gd name="G30" fmla="sin 8786 5916617"/>
                <a:gd name="G31" fmla="+- G28 10800 0"/>
                <a:gd name="G32" fmla="+- G29 10800 0"/>
                <a:gd name="G33" fmla="+- G30 10800 0"/>
                <a:gd name="G34" fmla="?: G4 0 G31"/>
                <a:gd name="G35" fmla="?: 5916617 G34 0"/>
                <a:gd name="G36" fmla="?: G6 G35 G31"/>
                <a:gd name="G37" fmla="+- 21600 0 G36"/>
                <a:gd name="G38" fmla="?: G4 0 G33"/>
                <a:gd name="G39" fmla="?: 59166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0752 w 21600"/>
                <a:gd name="T15" fmla="*/ 20592 h 21600"/>
                <a:gd name="T16" fmla="*/ 10800 w 21600"/>
                <a:gd name="T17" fmla="*/ 2014 h 21600"/>
                <a:gd name="T18" fmla="*/ 10848 w 21600"/>
                <a:gd name="T19" fmla="*/ 2059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57" y="19585"/>
                  </a:moveTo>
                  <a:cubicBezTo>
                    <a:pt x="5921" y="19562"/>
                    <a:pt x="2014" y="15635"/>
                    <a:pt x="2014" y="10800"/>
                  </a:cubicBezTo>
                  <a:cubicBezTo>
                    <a:pt x="2014" y="5947"/>
                    <a:pt x="5947" y="2014"/>
                    <a:pt x="10800" y="2014"/>
                  </a:cubicBezTo>
                  <a:cubicBezTo>
                    <a:pt x="15652" y="2014"/>
                    <a:pt x="19586" y="5947"/>
                    <a:pt x="19586" y="10800"/>
                  </a:cubicBezTo>
                  <a:cubicBezTo>
                    <a:pt x="19586" y="15635"/>
                    <a:pt x="15678" y="19562"/>
                    <a:pt x="10842" y="19585"/>
                  </a:cubicBezTo>
                  <a:lnTo>
                    <a:pt x="10852" y="21599"/>
                  </a:lnTo>
                  <a:cubicBezTo>
                    <a:pt x="16796" y="21570"/>
                    <a:pt x="21600" y="1674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6744"/>
                    <a:pt x="4803" y="21570"/>
                    <a:pt x="10747" y="21599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miter lim="800000"/>
              <a:headEnd/>
              <a:tailEnd/>
            </a:ln>
            <a:effectLst/>
            <a:scene3d>
              <a:camera prst="legacyObliqueTop">
                <a:rot lat="3000000" lon="0" rev="0"/>
              </a:camera>
              <a:lightRig rig="legacyFlat3" dir="b"/>
            </a:scene3d>
            <a:sp3d extrusionH="227000" prstMaterial="legacyMetal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es-MX"/>
            </a:p>
          </p:txBody>
        </p:sp>
        <p:sp>
          <p:nvSpPr>
            <p:cNvPr id="33" name="Rectangle 82"/>
            <p:cNvSpPr>
              <a:spLocks noChangeAspect="1" noChangeArrowheads="1"/>
            </p:cNvSpPr>
            <p:nvPr/>
          </p:nvSpPr>
          <p:spPr bwMode="auto">
            <a:xfrm>
              <a:off x="4467225" y="2190750"/>
              <a:ext cx="465138" cy="152400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0000">
                    <a:alpha val="8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4" name="Rectangle 80"/>
            <p:cNvSpPr>
              <a:spLocks noChangeAspect="1" noChangeArrowheads="1"/>
            </p:cNvSpPr>
            <p:nvPr/>
          </p:nvSpPr>
          <p:spPr bwMode="auto">
            <a:xfrm rot="17389773">
              <a:off x="4450557" y="3018631"/>
              <a:ext cx="393700" cy="3024187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0000">
                    <a:alpha val="8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5" name="Rectangle 81"/>
            <p:cNvSpPr>
              <a:spLocks noChangeAspect="1" noChangeArrowheads="1"/>
            </p:cNvSpPr>
            <p:nvPr/>
          </p:nvSpPr>
          <p:spPr bwMode="auto">
            <a:xfrm rot="15066401">
              <a:off x="4507707" y="3012281"/>
              <a:ext cx="393700" cy="3106737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0000">
                    <a:alpha val="8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36" name="Group 124"/>
            <p:cNvGrpSpPr>
              <a:grpSpLocks/>
            </p:cNvGrpSpPr>
            <p:nvPr/>
          </p:nvGrpSpPr>
          <p:grpSpPr bwMode="auto">
            <a:xfrm>
              <a:off x="3995738" y="4297363"/>
              <a:ext cx="1439862" cy="1655762"/>
              <a:chOff x="4059" y="1888"/>
              <a:chExt cx="907" cy="1043"/>
            </a:xfrm>
          </p:grpSpPr>
          <p:sp>
            <p:nvSpPr>
              <p:cNvPr id="47" name="AutoShape 125"/>
              <p:cNvSpPr>
                <a:spLocks noChangeAspect="1" noChangeArrowheads="1"/>
              </p:cNvSpPr>
              <p:nvPr/>
            </p:nvSpPr>
            <p:spPr bwMode="auto">
              <a:xfrm>
                <a:off x="4059" y="1888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  <p:sp>
            <p:nvSpPr>
              <p:cNvPr id="48" name="AutoShape 126"/>
              <p:cNvSpPr>
                <a:spLocks noChangeAspect="1" noChangeArrowheads="1"/>
              </p:cNvSpPr>
              <p:nvPr/>
            </p:nvSpPr>
            <p:spPr bwMode="auto">
              <a:xfrm>
                <a:off x="4059" y="1933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  <p:sp>
            <p:nvSpPr>
              <p:cNvPr id="49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4059" y="1979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  <p:sp>
            <p:nvSpPr>
              <p:cNvPr id="50" name="AutoShape 128"/>
              <p:cNvSpPr>
                <a:spLocks noChangeAspect="1" noChangeArrowheads="1"/>
              </p:cNvSpPr>
              <p:nvPr/>
            </p:nvSpPr>
            <p:spPr bwMode="auto">
              <a:xfrm>
                <a:off x="4059" y="2024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</p:grpSp>
        <p:sp>
          <p:nvSpPr>
            <p:cNvPr id="37" name="Rectangle 108"/>
            <p:cNvSpPr>
              <a:spLocks noChangeAspect="1" noChangeArrowheads="1"/>
            </p:cNvSpPr>
            <p:nvPr/>
          </p:nvSpPr>
          <p:spPr bwMode="auto">
            <a:xfrm>
              <a:off x="4467225" y="5143500"/>
              <a:ext cx="465138" cy="1166813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0000">
                    <a:alpha val="8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38" name="Group 137"/>
            <p:cNvGrpSpPr>
              <a:grpSpLocks/>
            </p:cNvGrpSpPr>
            <p:nvPr/>
          </p:nvGrpSpPr>
          <p:grpSpPr bwMode="auto">
            <a:xfrm>
              <a:off x="3995738" y="3143250"/>
              <a:ext cx="1439862" cy="1655763"/>
              <a:chOff x="4059" y="1888"/>
              <a:chExt cx="907" cy="1043"/>
            </a:xfrm>
          </p:grpSpPr>
          <p:sp>
            <p:nvSpPr>
              <p:cNvPr id="43" name="AutoShape 138"/>
              <p:cNvSpPr>
                <a:spLocks noChangeAspect="1" noChangeArrowheads="1"/>
              </p:cNvSpPr>
              <p:nvPr/>
            </p:nvSpPr>
            <p:spPr bwMode="auto">
              <a:xfrm>
                <a:off x="4059" y="1888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  <p:sp>
            <p:nvSpPr>
              <p:cNvPr id="44" name="AutoShape 139"/>
              <p:cNvSpPr>
                <a:spLocks noChangeAspect="1" noChangeArrowheads="1"/>
              </p:cNvSpPr>
              <p:nvPr/>
            </p:nvSpPr>
            <p:spPr bwMode="auto">
              <a:xfrm>
                <a:off x="4059" y="1933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  <p:sp>
            <p:nvSpPr>
              <p:cNvPr id="45" name="AutoShape 140"/>
              <p:cNvSpPr>
                <a:spLocks noChangeAspect="1" noChangeArrowheads="1"/>
              </p:cNvSpPr>
              <p:nvPr/>
            </p:nvSpPr>
            <p:spPr bwMode="auto">
              <a:xfrm>
                <a:off x="4059" y="1979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  <p:sp>
            <p:nvSpPr>
              <p:cNvPr id="46" name="AutoShape 141"/>
              <p:cNvSpPr>
                <a:spLocks noChangeAspect="1" noChangeArrowheads="1"/>
              </p:cNvSpPr>
              <p:nvPr/>
            </p:nvSpPr>
            <p:spPr bwMode="auto">
              <a:xfrm>
                <a:off x="4059" y="2024"/>
                <a:ext cx="907" cy="907"/>
              </a:xfrm>
              <a:custGeom>
                <a:avLst/>
                <a:gdLst>
                  <a:gd name="G0" fmla="+- 8786 0 0"/>
                  <a:gd name="G1" fmla="+- 5916617 0 0"/>
                  <a:gd name="G2" fmla="+- 0 0 5916617"/>
                  <a:gd name="T0" fmla="*/ 0 256 1"/>
                  <a:gd name="T1" fmla="*/ 180 256 1"/>
                  <a:gd name="G3" fmla="+- 5916617 T0 T1"/>
                  <a:gd name="T2" fmla="*/ 0 256 1"/>
                  <a:gd name="T3" fmla="*/ 90 256 1"/>
                  <a:gd name="G4" fmla="+- 5916617 T2 T3"/>
                  <a:gd name="G5" fmla="*/ G4 2 1"/>
                  <a:gd name="T4" fmla="*/ 90 256 1"/>
                  <a:gd name="T5" fmla="*/ 0 256 1"/>
                  <a:gd name="G6" fmla="+- 5916617 T4 T5"/>
                  <a:gd name="G7" fmla="*/ G6 2 1"/>
                  <a:gd name="G8" fmla="abs 591661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786"/>
                  <a:gd name="G18" fmla="*/ 8786 1 2"/>
                  <a:gd name="G19" fmla="+- G18 5400 0"/>
                  <a:gd name="G20" fmla="cos G19 5916617"/>
                  <a:gd name="G21" fmla="sin G19 5916617"/>
                  <a:gd name="G22" fmla="+- G20 10800 0"/>
                  <a:gd name="G23" fmla="+- G21 10800 0"/>
                  <a:gd name="G24" fmla="+- 10800 0 G20"/>
                  <a:gd name="G25" fmla="+- 8786 10800 0"/>
                  <a:gd name="G26" fmla="?: G9 G17 G25"/>
                  <a:gd name="G27" fmla="?: G9 0 21600"/>
                  <a:gd name="G28" fmla="cos 10800 5916617"/>
                  <a:gd name="G29" fmla="sin 10800 5916617"/>
                  <a:gd name="G30" fmla="sin 8786 591661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5916617 G34 0"/>
                  <a:gd name="G36" fmla="?: G6 G35 G31"/>
                  <a:gd name="G37" fmla="+- 21600 0 G36"/>
                  <a:gd name="G38" fmla="?: G4 0 G33"/>
                  <a:gd name="G39" fmla="?: 591661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0752 w 21600"/>
                  <a:gd name="T15" fmla="*/ 20592 h 21600"/>
                  <a:gd name="T16" fmla="*/ 10800 w 21600"/>
                  <a:gd name="T17" fmla="*/ 2014 h 21600"/>
                  <a:gd name="T18" fmla="*/ 10848 w 21600"/>
                  <a:gd name="T19" fmla="*/ 20592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57" y="19585"/>
                    </a:moveTo>
                    <a:cubicBezTo>
                      <a:pt x="5921" y="19562"/>
                      <a:pt x="2014" y="15635"/>
                      <a:pt x="2014" y="10800"/>
                    </a:cubicBezTo>
                    <a:cubicBezTo>
                      <a:pt x="2014" y="5947"/>
                      <a:pt x="5947" y="2014"/>
                      <a:pt x="10800" y="2014"/>
                    </a:cubicBezTo>
                    <a:cubicBezTo>
                      <a:pt x="15652" y="2014"/>
                      <a:pt x="19586" y="5947"/>
                      <a:pt x="19586" y="10800"/>
                    </a:cubicBezTo>
                    <a:cubicBezTo>
                      <a:pt x="19586" y="15635"/>
                      <a:pt x="15678" y="19562"/>
                      <a:pt x="10842" y="19585"/>
                    </a:cubicBezTo>
                    <a:lnTo>
                      <a:pt x="10852" y="21599"/>
                    </a:lnTo>
                    <a:cubicBezTo>
                      <a:pt x="16796" y="21570"/>
                      <a:pt x="21600" y="1674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6744"/>
                      <a:pt x="4803" y="21570"/>
                      <a:pt x="10747" y="21599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3300000" lon="0" rev="0"/>
                </a:camera>
                <a:lightRig rig="legacyFlat3" dir="b"/>
              </a:scene3d>
              <a:sp3d extrusionH="11100" prstMaterial="legacyMetal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s-MX"/>
              </a:p>
            </p:txBody>
          </p:sp>
        </p:grpSp>
        <p:sp>
          <p:nvSpPr>
            <p:cNvPr id="39" name="Rectangle 130"/>
            <p:cNvSpPr>
              <a:spLocks noChangeAspect="1" noChangeArrowheads="1"/>
            </p:cNvSpPr>
            <p:nvPr/>
          </p:nvSpPr>
          <p:spPr bwMode="auto">
            <a:xfrm>
              <a:off x="4467225" y="3989388"/>
              <a:ext cx="465138" cy="86836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0000">
                    <a:alpha val="8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0" name="Oval 84"/>
            <p:cNvSpPr>
              <a:spLocks noChangeArrowheads="1"/>
            </p:cNvSpPr>
            <p:nvPr/>
          </p:nvSpPr>
          <p:spPr bwMode="auto">
            <a:xfrm>
              <a:off x="4572000" y="4368800"/>
              <a:ext cx="250825" cy="250825"/>
            </a:xfrm>
            <a:prstGeom prst="ellipse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1" name="Oval 211"/>
            <p:cNvSpPr>
              <a:spLocks noChangeAspect="1" noChangeArrowheads="1"/>
            </p:cNvSpPr>
            <p:nvPr/>
          </p:nvSpPr>
          <p:spPr bwMode="auto">
            <a:xfrm>
              <a:off x="5867400" y="2273300"/>
              <a:ext cx="290513" cy="287338"/>
            </a:xfrm>
            <a:prstGeom prst="ellipse">
              <a:avLst/>
            </a:prstGeom>
            <a:solidFill>
              <a:srgbClr val="FFFFFF"/>
            </a:solidFill>
            <a:ln w="9525">
              <a:round/>
              <a:headEnd/>
              <a:tailEnd/>
            </a:ln>
            <a:effectLst/>
            <a:scene3d>
              <a:camera prst="legacyObliqueTop">
                <a:rot lat="20999999" lon="1800000" rev="0"/>
              </a:camera>
              <a:lightRig rig="legacyFlat4" dir="b"/>
            </a:scene3d>
            <a:sp3d extrusionH="163500" prstMaterial="legacyMetal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s-MX"/>
            </a:p>
          </p:txBody>
        </p:sp>
        <p:pic>
          <p:nvPicPr>
            <p:cNvPr id="42" name="Picture 2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688057">
              <a:off x="4972050" y="2500313"/>
              <a:ext cx="6096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51" name="Object 44"/>
          <p:cNvGraphicFramePr>
            <a:graphicFrameLocks noChangeAspect="1"/>
          </p:cNvGraphicFramePr>
          <p:nvPr/>
        </p:nvGraphicFramePr>
        <p:xfrm>
          <a:off x="6294446" y="6010156"/>
          <a:ext cx="2165986" cy="36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74" name="Ecuación" r:id="rId5" imgW="1206500" imgH="203200" progId="Equation.3">
                  <p:embed/>
                </p:oleObj>
              </mc:Choice>
              <mc:Fallback>
                <p:oleObj name="Ecuación" r:id="rId5" imgW="1206500" imgH="203200" progId="Equation.3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4446" y="6010156"/>
                        <a:ext cx="2165986" cy="364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51 CuadroTexto"/>
          <p:cNvSpPr txBox="1"/>
          <p:nvPr/>
        </p:nvSpPr>
        <p:spPr>
          <a:xfrm>
            <a:off x="6228184" y="5517232"/>
            <a:ext cx="2298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Resolution</a:t>
            </a:r>
            <a:r>
              <a:rPr lang="es-MX" dirty="0" smtClean="0"/>
              <a:t> of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peak</a:t>
            </a:r>
            <a:endParaRPr lang="es-MX" dirty="0"/>
          </a:p>
        </p:txBody>
      </p:sp>
      <p:grpSp>
        <p:nvGrpSpPr>
          <p:cNvPr id="53" name="52 Grupo"/>
          <p:cNvGrpSpPr/>
          <p:nvPr/>
        </p:nvGrpSpPr>
        <p:grpSpPr>
          <a:xfrm>
            <a:off x="6372200" y="3789040"/>
            <a:ext cx="2735786" cy="1584176"/>
            <a:chOff x="6516216" y="3717032"/>
            <a:chExt cx="2735786" cy="1584176"/>
          </a:xfrm>
        </p:grpSpPr>
        <p:pic>
          <p:nvPicPr>
            <p:cNvPr id="5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7143" t="11439" r="14286" b="17067"/>
            <a:stretch>
              <a:fillRect/>
            </a:stretch>
          </p:blipFill>
          <p:spPr bwMode="auto">
            <a:xfrm>
              <a:off x="6570000" y="3717032"/>
              <a:ext cx="1368152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55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3207766"/>
                </p:ext>
              </p:extLst>
            </p:nvPr>
          </p:nvGraphicFramePr>
          <p:xfrm>
            <a:off x="8066139" y="4322090"/>
            <a:ext cx="1185863" cy="318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075" name="Ecuación" r:id="rId8" imgW="660113" imgH="177723" progId="Equation.3">
                    <p:embed/>
                  </p:oleObj>
                </mc:Choice>
                <mc:Fallback>
                  <p:oleObj name="Ecuación" r:id="rId8" imgW="660113" imgH="177723" progId="Equation.3">
                    <p:embed/>
                    <p:pic>
                      <p:nvPicPr>
                        <p:cNvPr id="0" name="Picture 1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66139" y="4322090"/>
                          <a:ext cx="1185863" cy="3186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6" name="55 Conector recto de flecha"/>
            <p:cNvCxnSpPr/>
            <p:nvPr/>
          </p:nvCxnSpPr>
          <p:spPr>
            <a:xfrm>
              <a:off x="6516216" y="4293096"/>
              <a:ext cx="612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 de flecha"/>
            <p:cNvCxnSpPr/>
            <p:nvPr/>
          </p:nvCxnSpPr>
          <p:spPr>
            <a:xfrm rot="10800000">
              <a:off x="7344000" y="4293096"/>
              <a:ext cx="936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57 Rectángulo"/>
          <p:cNvSpPr/>
          <p:nvPr/>
        </p:nvSpPr>
        <p:spPr>
          <a:xfrm>
            <a:off x="755576" y="1988840"/>
            <a:ext cx="2556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tx2"/>
                </a:solidFill>
              </a:rPr>
              <a:t>Wayne M. </a:t>
            </a:r>
            <a:r>
              <a:rPr lang="en-US" sz="1400" dirty="0" err="1" smtClean="0">
                <a:solidFill>
                  <a:schemeClr val="tx2"/>
                </a:solidFill>
              </a:rPr>
              <a:t>Itano</a:t>
            </a:r>
            <a:r>
              <a:rPr lang="en-US" sz="1400" dirty="0" smtClean="0">
                <a:solidFill>
                  <a:schemeClr val="tx2"/>
                </a:solidFill>
              </a:rPr>
              <a:t>, Norman F. Ramsey,  </a:t>
            </a:r>
            <a:r>
              <a:rPr lang="en-US" sz="1400" i="1" dirty="0" smtClean="0">
                <a:solidFill>
                  <a:schemeClr val="tx2"/>
                </a:solidFill>
              </a:rPr>
              <a:t>Accurate Measurement of Time</a:t>
            </a:r>
            <a:r>
              <a:rPr lang="en-US" sz="1400" dirty="0" smtClean="0">
                <a:solidFill>
                  <a:schemeClr val="tx2"/>
                </a:solidFill>
              </a:rPr>
              <a:t>, Scientific American, 1993.</a:t>
            </a:r>
            <a:endParaRPr lang="es-MX" sz="1400" dirty="0">
              <a:solidFill>
                <a:schemeClr val="tx2"/>
              </a:solidFill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4088" y="1052736"/>
            <a:ext cx="3473055" cy="251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59 CuadroTexto"/>
          <p:cNvSpPr txBox="1"/>
          <p:nvPr/>
        </p:nvSpPr>
        <p:spPr>
          <a:xfrm>
            <a:off x="1475656" y="85723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solidFill>
                  <a:schemeClr val="tx2"/>
                </a:solidFill>
              </a:rPr>
              <a:t>Clock</a:t>
            </a:r>
            <a:r>
              <a:rPr lang="es-MX" sz="2400" b="1" dirty="0" smtClean="0">
                <a:solidFill>
                  <a:schemeClr val="tx2"/>
                </a:solidFill>
              </a:rPr>
              <a:t> </a:t>
            </a:r>
            <a:r>
              <a:rPr lang="es-MX" sz="2400" b="1" dirty="0" err="1" smtClean="0">
                <a:solidFill>
                  <a:schemeClr val="tx2"/>
                </a:solidFill>
              </a:rPr>
              <a:t>transition</a:t>
            </a:r>
            <a:endParaRPr lang="es-MX" sz="2400" b="1" dirty="0">
              <a:solidFill>
                <a:schemeClr val="tx2"/>
              </a:solidFill>
            </a:endParaRP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2" y="-17144"/>
            <a:ext cx="9144032" cy="68751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5" name="Rectangle 80"/>
          <p:cNvSpPr>
            <a:spLocks noChangeAspect="1" noChangeArrowheads="1"/>
          </p:cNvSpPr>
          <p:nvPr/>
        </p:nvSpPr>
        <p:spPr bwMode="auto">
          <a:xfrm rot="5400000">
            <a:off x="4280572" y="-1128266"/>
            <a:ext cx="582857" cy="9144001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sp>
        <p:nvSpPr>
          <p:cNvPr id="216" name="Rectangle 77"/>
          <p:cNvSpPr>
            <a:spLocks noChangeAspect="1" noChangeArrowheads="1"/>
          </p:cNvSpPr>
          <p:nvPr/>
        </p:nvSpPr>
        <p:spPr bwMode="auto">
          <a:xfrm>
            <a:off x="4437410" y="0"/>
            <a:ext cx="274286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13412" y="-5925976"/>
            <a:ext cx="4733086" cy="1118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9" name="Oval 84"/>
          <p:cNvSpPr>
            <a:spLocks noChangeArrowheads="1"/>
          </p:cNvSpPr>
          <p:nvPr/>
        </p:nvSpPr>
        <p:spPr bwMode="auto">
          <a:xfrm>
            <a:off x="4453412" y="3325340"/>
            <a:ext cx="219429" cy="205714"/>
          </a:xfrm>
          <a:prstGeom prst="ellipse">
            <a:avLst/>
          </a:prstGeom>
          <a:gradFill rotWithShape="1">
            <a:gsLst>
              <a:gs pos="43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grpSp>
        <p:nvGrpSpPr>
          <p:cNvPr id="6" name="5 Grupo"/>
          <p:cNvGrpSpPr>
            <a:grpSpLocks noChangeAspect="1"/>
          </p:cNvGrpSpPr>
          <p:nvPr/>
        </p:nvGrpSpPr>
        <p:grpSpPr>
          <a:xfrm>
            <a:off x="4051127" y="-17143"/>
            <a:ext cx="1032637" cy="334483"/>
            <a:chOff x="8429621" y="7556501"/>
            <a:chExt cx="1254942" cy="433589"/>
          </a:xfrm>
        </p:grpSpPr>
        <p:sp>
          <p:nvSpPr>
            <p:cNvPr id="7" name="6 Rectángulo redondeado"/>
            <p:cNvSpPr/>
            <p:nvPr/>
          </p:nvSpPr>
          <p:spPr>
            <a:xfrm>
              <a:off x="8429621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Rectángulo redondeado"/>
            <p:cNvSpPr/>
            <p:nvPr/>
          </p:nvSpPr>
          <p:spPr>
            <a:xfrm>
              <a:off x="9072563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9" name="8 Rectángulo redondeado"/>
            <p:cNvSpPr/>
            <p:nvPr/>
          </p:nvSpPr>
          <p:spPr>
            <a:xfrm>
              <a:off x="8501059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 redondeado"/>
            <p:cNvSpPr/>
            <p:nvPr/>
          </p:nvSpPr>
          <p:spPr>
            <a:xfrm>
              <a:off x="9144001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8572497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9215439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3" name="12 Conector recto de flecha"/>
            <p:cNvCxnSpPr/>
            <p:nvPr/>
          </p:nvCxnSpPr>
          <p:spPr>
            <a:xfrm>
              <a:off x="8715373" y="755809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>
              <a:off x="8715373" y="762794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 de flecha"/>
            <p:cNvCxnSpPr/>
            <p:nvPr/>
          </p:nvCxnSpPr>
          <p:spPr>
            <a:xfrm>
              <a:off x="8715373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 de flecha"/>
            <p:cNvCxnSpPr/>
            <p:nvPr/>
          </p:nvCxnSpPr>
          <p:spPr>
            <a:xfrm rot="10800000">
              <a:off x="9358315" y="7629528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 de flecha"/>
            <p:cNvCxnSpPr/>
            <p:nvPr/>
          </p:nvCxnSpPr>
          <p:spPr>
            <a:xfrm rot="10800000">
              <a:off x="9358316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 de flecha"/>
            <p:cNvCxnSpPr/>
            <p:nvPr/>
          </p:nvCxnSpPr>
          <p:spPr>
            <a:xfrm rot="10800000">
              <a:off x="9358316" y="7556501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18 Grupo"/>
          <p:cNvGrpSpPr>
            <a:grpSpLocks noChangeAspect="1"/>
          </p:cNvGrpSpPr>
          <p:nvPr/>
        </p:nvGrpSpPr>
        <p:grpSpPr>
          <a:xfrm>
            <a:off x="4051127" y="-749528"/>
            <a:ext cx="1032637" cy="334483"/>
            <a:chOff x="8429621" y="7556501"/>
            <a:chExt cx="1254942" cy="433589"/>
          </a:xfrm>
        </p:grpSpPr>
        <p:sp>
          <p:nvSpPr>
            <p:cNvPr id="20" name="19 Rectángulo redondeado"/>
            <p:cNvSpPr/>
            <p:nvPr/>
          </p:nvSpPr>
          <p:spPr>
            <a:xfrm>
              <a:off x="8429621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Rectángulo redondeado"/>
            <p:cNvSpPr/>
            <p:nvPr/>
          </p:nvSpPr>
          <p:spPr>
            <a:xfrm>
              <a:off x="9072563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2" name="21 Rectángulo redondeado"/>
            <p:cNvSpPr/>
            <p:nvPr/>
          </p:nvSpPr>
          <p:spPr>
            <a:xfrm>
              <a:off x="8501059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22 Rectángulo redondeado"/>
            <p:cNvSpPr/>
            <p:nvPr/>
          </p:nvSpPr>
          <p:spPr>
            <a:xfrm>
              <a:off x="9144001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Rectángulo redondeado"/>
            <p:cNvSpPr/>
            <p:nvPr/>
          </p:nvSpPr>
          <p:spPr>
            <a:xfrm>
              <a:off x="8572497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Rectángulo redondeado"/>
            <p:cNvSpPr/>
            <p:nvPr/>
          </p:nvSpPr>
          <p:spPr>
            <a:xfrm>
              <a:off x="9215439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6" name="25 Conector recto de flecha"/>
            <p:cNvCxnSpPr/>
            <p:nvPr/>
          </p:nvCxnSpPr>
          <p:spPr>
            <a:xfrm>
              <a:off x="8715373" y="755809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 de flecha"/>
            <p:cNvCxnSpPr/>
            <p:nvPr/>
          </p:nvCxnSpPr>
          <p:spPr>
            <a:xfrm>
              <a:off x="8715373" y="762794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8715373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 rot="10800000">
              <a:off x="9358315" y="7629528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 de flecha"/>
            <p:cNvCxnSpPr/>
            <p:nvPr/>
          </p:nvCxnSpPr>
          <p:spPr>
            <a:xfrm rot="10800000">
              <a:off x="9358316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/>
            <p:nvPr/>
          </p:nvCxnSpPr>
          <p:spPr>
            <a:xfrm rot="10800000">
              <a:off x="9358316" y="7556501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80"/>
          <p:cNvSpPr>
            <a:spLocks noChangeAspect="1" noChangeArrowheads="1"/>
          </p:cNvSpPr>
          <p:nvPr/>
        </p:nvSpPr>
        <p:spPr bwMode="auto">
          <a:xfrm rot="5400000">
            <a:off x="4435912" y="-2442531"/>
            <a:ext cx="272144" cy="9144032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sp>
        <p:nvSpPr>
          <p:cNvPr id="34" name="Oval 84"/>
          <p:cNvSpPr>
            <a:spLocks noChangeAspect="1" noChangeArrowheads="1"/>
          </p:cNvSpPr>
          <p:nvPr/>
        </p:nvSpPr>
        <p:spPr bwMode="auto">
          <a:xfrm>
            <a:off x="4092575" y="1660059"/>
            <a:ext cx="987429" cy="925714"/>
          </a:xfrm>
          <a:prstGeom prst="ellipse">
            <a:avLst/>
          </a:prstGeom>
          <a:gradFill rotWithShape="1">
            <a:gsLst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387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autoRev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4.47109E-6 -4.38017E-6 L 0.00017 0.923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000" autoRev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4.90832E-6 1.81818E-6 L 0.00158 0.922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6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decel="50000" autoRev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4.90832E-6 -1.51515E-6 L 0.00158 0.919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6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decel="50000" autoRev="1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3.69535E-6 4.12698E-6 L -3.69535E-6 0.9244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decel="50000" autoRev="1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3.52858E-7 2.97422E-7 L -0.00132 0.9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6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accel="50000" decel="5000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37" dur="4000" fill="hold"/>
                                        <p:tgtEl>
                                          <p:spTgt spid="5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2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5" grpId="1" animBg="1"/>
      <p:bldP spid="216" grpId="0" animBg="1"/>
      <p:bldP spid="216" grpId="1" animBg="1"/>
      <p:bldP spid="509" grpId="0" animBg="1"/>
      <p:bldP spid="509" grpId="1" animBg="1"/>
      <p:bldP spid="509" grpId="2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4211960" y="175196"/>
            <a:ext cx="2500330" cy="6468514"/>
            <a:chOff x="3143240" y="175196"/>
            <a:chExt cx="2500330" cy="646851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0562" y="5175856"/>
              <a:ext cx="1776412" cy="146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8038"/>
            <a:stretch>
              <a:fillRect/>
            </a:stretch>
          </p:blipFill>
          <p:spPr bwMode="auto">
            <a:xfrm>
              <a:off x="3672000" y="2318336"/>
              <a:ext cx="1428760" cy="288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5 Grupo"/>
            <p:cNvGrpSpPr/>
            <p:nvPr/>
          </p:nvGrpSpPr>
          <p:grpSpPr>
            <a:xfrm>
              <a:off x="3143240" y="175192"/>
              <a:ext cx="2500330" cy="2143128"/>
              <a:chOff x="3199043" y="571480"/>
              <a:chExt cx="2485765" cy="1882902"/>
            </a:xfrm>
          </p:grpSpPr>
          <p:sp>
            <p:nvSpPr>
              <p:cNvPr id="8" name="6 Rectángulo"/>
              <p:cNvSpPr/>
              <p:nvPr/>
            </p:nvSpPr>
            <p:spPr>
              <a:xfrm>
                <a:off x="4130310" y="2395709"/>
                <a:ext cx="618814" cy="5867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9" name="7 Rectángulo"/>
              <p:cNvSpPr/>
              <p:nvPr/>
            </p:nvSpPr>
            <p:spPr>
              <a:xfrm>
                <a:off x="4130310" y="2329213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0" name="8 Rectángulo"/>
              <p:cNvSpPr/>
              <p:nvPr/>
            </p:nvSpPr>
            <p:spPr>
              <a:xfrm>
                <a:off x="4242821" y="1566461"/>
                <a:ext cx="393791" cy="7627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1" name="9 Rectángulo"/>
              <p:cNvSpPr/>
              <p:nvPr/>
            </p:nvSpPr>
            <p:spPr>
              <a:xfrm rot="5400000">
                <a:off x="4234361" y="1582174"/>
                <a:ext cx="410712" cy="7313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2" name="10 Rectángulo"/>
              <p:cNvSpPr/>
              <p:nvPr/>
            </p:nvSpPr>
            <p:spPr>
              <a:xfrm rot="5400000">
                <a:off x="4510805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3" name="11 Rectángulo"/>
              <p:cNvSpPr/>
              <p:nvPr/>
            </p:nvSpPr>
            <p:spPr>
              <a:xfrm rot="16200000">
                <a:off x="3723223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4" name="12 Rectángulo"/>
              <p:cNvSpPr/>
              <p:nvPr/>
            </p:nvSpPr>
            <p:spPr>
              <a:xfrm>
                <a:off x="4130310" y="1507788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5" name="13 Rectángulo"/>
              <p:cNvSpPr/>
              <p:nvPr/>
            </p:nvSpPr>
            <p:spPr>
              <a:xfrm rot="5400000">
                <a:off x="4579908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6" name="14 Rectángulo"/>
              <p:cNvSpPr/>
              <p:nvPr/>
            </p:nvSpPr>
            <p:spPr>
              <a:xfrm rot="5400000">
                <a:off x="3658559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7" name="15 Rectángulo"/>
              <p:cNvSpPr/>
              <p:nvPr/>
            </p:nvSpPr>
            <p:spPr>
              <a:xfrm rot="5400000">
                <a:off x="4825047" y="1835326"/>
                <a:ext cx="410712" cy="225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8" name="16 Rectángulo"/>
              <p:cNvSpPr/>
              <p:nvPr/>
            </p:nvSpPr>
            <p:spPr>
              <a:xfrm rot="5400000">
                <a:off x="3643675" y="1835326"/>
                <a:ext cx="410712" cy="225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cxnSp>
            <p:nvCxnSpPr>
              <p:cNvPr id="19" name="17 Conector recto de flecha"/>
              <p:cNvCxnSpPr/>
              <p:nvPr/>
            </p:nvCxnSpPr>
            <p:spPr>
              <a:xfrm rot="5400000">
                <a:off x="4995368" y="1958437"/>
                <a:ext cx="892220" cy="4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18 Conector recto"/>
              <p:cNvCxnSpPr/>
              <p:nvPr/>
            </p:nvCxnSpPr>
            <p:spPr>
              <a:xfrm>
                <a:off x="4631498" y="2388390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19 CuadroTexto"/>
              <p:cNvSpPr txBox="1"/>
              <p:nvPr/>
            </p:nvSpPr>
            <p:spPr>
              <a:xfrm rot="16200000">
                <a:off x="5138840" y="1858892"/>
                <a:ext cx="495985" cy="1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33.0 cm</a:t>
                </a:r>
                <a:endParaRPr lang="es-MX" sz="600" dirty="0"/>
              </a:p>
            </p:txBody>
          </p:sp>
          <p:cxnSp>
            <p:nvCxnSpPr>
              <p:cNvPr id="22" name="20 Conector recto"/>
              <p:cNvCxnSpPr/>
              <p:nvPr/>
            </p:nvCxnSpPr>
            <p:spPr>
              <a:xfrm>
                <a:off x="3352957" y="2255988"/>
                <a:ext cx="633589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21 Conector recto"/>
              <p:cNvCxnSpPr/>
              <p:nvPr/>
            </p:nvCxnSpPr>
            <p:spPr>
              <a:xfrm>
                <a:off x="3352957" y="1611209"/>
                <a:ext cx="633589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2 Conector recto de flecha"/>
              <p:cNvCxnSpPr/>
              <p:nvPr/>
            </p:nvCxnSpPr>
            <p:spPr>
              <a:xfrm rot="5400000">
                <a:off x="3031080" y="1933638"/>
                <a:ext cx="644228" cy="47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23 CuadroTexto"/>
              <p:cNvSpPr txBox="1"/>
              <p:nvPr/>
            </p:nvSpPr>
            <p:spPr>
              <a:xfrm rot="16200000">
                <a:off x="3050555" y="1858893"/>
                <a:ext cx="495985" cy="1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22.0 cm</a:t>
                </a:r>
                <a:endParaRPr lang="es-MX" sz="600" dirty="0"/>
              </a:p>
            </p:txBody>
          </p:sp>
          <p:cxnSp>
            <p:nvCxnSpPr>
              <p:cNvPr id="26" name="24 Conector recto"/>
              <p:cNvCxnSpPr/>
              <p:nvPr/>
            </p:nvCxnSpPr>
            <p:spPr>
              <a:xfrm>
                <a:off x="4674116" y="1512012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25 Rectángulo"/>
              <p:cNvSpPr/>
              <p:nvPr/>
            </p:nvSpPr>
            <p:spPr>
              <a:xfrm>
                <a:off x="4246729" y="1361678"/>
                <a:ext cx="413481" cy="918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Font typeface="Arial" pitchFamily="34" charset="0"/>
                  <a:buChar char="•"/>
                </a:pPr>
                <a:endParaRPr lang="es-MX" sz="600"/>
              </a:p>
            </p:txBody>
          </p:sp>
          <p:sp>
            <p:nvSpPr>
              <p:cNvPr id="28" name="26 Rectángulo"/>
              <p:cNvSpPr/>
              <p:nvPr/>
            </p:nvSpPr>
            <p:spPr>
              <a:xfrm>
                <a:off x="3692248" y="571480"/>
                <a:ext cx="1500198" cy="79019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29" name="27 Conector recto"/>
              <p:cNvCxnSpPr/>
              <p:nvPr/>
            </p:nvCxnSpPr>
            <p:spPr>
              <a:xfrm>
                <a:off x="4714876" y="571480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8 Conector recto de flecha"/>
              <p:cNvCxnSpPr/>
              <p:nvPr/>
            </p:nvCxnSpPr>
            <p:spPr>
              <a:xfrm rot="5400000">
                <a:off x="4965146" y="1035590"/>
                <a:ext cx="928694" cy="4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29 CuadroTexto"/>
              <p:cNvSpPr txBox="1"/>
              <p:nvPr/>
            </p:nvSpPr>
            <p:spPr>
              <a:xfrm rot="16200000">
                <a:off x="5066455" y="941453"/>
                <a:ext cx="4959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35.0 cm</a:t>
                </a:r>
                <a:endParaRPr lang="es-MX" sz="600" dirty="0"/>
              </a:p>
            </p:txBody>
          </p:sp>
          <p:sp>
            <p:nvSpPr>
              <p:cNvPr id="32" name="30 Rectángulo"/>
              <p:cNvSpPr/>
              <p:nvPr/>
            </p:nvSpPr>
            <p:spPr>
              <a:xfrm>
                <a:off x="4143372" y="1428736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33" name="31 Rectángulo"/>
              <p:cNvSpPr/>
              <p:nvPr/>
            </p:nvSpPr>
            <p:spPr>
              <a:xfrm>
                <a:off x="4143372" y="571480"/>
                <a:ext cx="571504" cy="7858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32 Forma libre"/>
              <p:cNvSpPr/>
              <p:nvPr/>
            </p:nvSpPr>
            <p:spPr>
              <a:xfrm>
                <a:off x="5139905" y="1792857"/>
                <a:ext cx="544903" cy="139460"/>
              </a:xfrm>
              <a:custGeom>
                <a:avLst/>
                <a:gdLst>
                  <a:gd name="connsiteX0" fmla="*/ 10065 w 544903"/>
                  <a:gd name="connsiteY0" fmla="*/ 122207 h 139460"/>
                  <a:gd name="connsiteX1" fmla="*/ 173967 w 544903"/>
                  <a:gd name="connsiteY1" fmla="*/ 122207 h 139460"/>
                  <a:gd name="connsiteX2" fmla="*/ 61823 w 544903"/>
                  <a:gd name="connsiteY2" fmla="*/ 18690 h 139460"/>
                  <a:gd name="connsiteX3" fmla="*/ 544903 w 544903"/>
                  <a:gd name="connsiteY3" fmla="*/ 10064 h 13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903" h="139460">
                    <a:moveTo>
                      <a:pt x="10065" y="122207"/>
                    </a:moveTo>
                    <a:cubicBezTo>
                      <a:pt x="87703" y="130833"/>
                      <a:pt x="165341" y="139460"/>
                      <a:pt x="173967" y="122207"/>
                    </a:cubicBezTo>
                    <a:cubicBezTo>
                      <a:pt x="182593" y="104954"/>
                      <a:pt x="0" y="37381"/>
                      <a:pt x="61823" y="18690"/>
                    </a:cubicBezTo>
                    <a:cubicBezTo>
                      <a:pt x="123646" y="0"/>
                      <a:pt x="334274" y="5032"/>
                      <a:pt x="544903" y="10064"/>
                    </a:cubicBezTo>
                  </a:path>
                </a:pathLst>
              </a:cu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1259632" y="404664"/>
            <a:ext cx="23146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CENAM CsF-1</a:t>
            </a:r>
          </a:p>
          <a:p>
            <a:pPr algn="ctr"/>
            <a:r>
              <a:rPr lang="en-US" sz="2400" b="1" dirty="0" smtClean="0"/>
              <a:t>physical package</a:t>
            </a:r>
          </a:p>
          <a:p>
            <a:endParaRPr lang="en-US" dirty="0"/>
          </a:p>
        </p:txBody>
      </p:sp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4" cstate="print"/>
          <a:srcRect l="11653" r="21223" b="5730"/>
          <a:stretch>
            <a:fillRect/>
          </a:stretch>
        </p:blipFill>
        <p:spPr bwMode="auto">
          <a:xfrm>
            <a:off x="35496" y="1871398"/>
            <a:ext cx="3857652" cy="512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268760"/>
            <a:ext cx="21907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6912" t="7543" r="53949" b="56128"/>
          <a:stretch>
            <a:fillRect/>
          </a:stretch>
        </p:blipFill>
        <p:spPr bwMode="auto">
          <a:xfrm>
            <a:off x="1907704" y="2276872"/>
            <a:ext cx="2160240" cy="160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839939" y="357166"/>
            <a:ext cx="53038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err="1" smtClean="0"/>
              <a:t>Cesium</a:t>
            </a:r>
            <a:r>
              <a:rPr lang="es-MX" sz="2400" dirty="0" smtClean="0"/>
              <a:t> </a:t>
            </a:r>
            <a:r>
              <a:rPr lang="es-MX" sz="2400" dirty="0" err="1" smtClean="0"/>
              <a:t>fountain</a:t>
            </a:r>
            <a:r>
              <a:rPr lang="es-MX" sz="2400" dirty="0" smtClean="0"/>
              <a:t> </a:t>
            </a:r>
            <a:r>
              <a:rPr lang="es-MX" sz="2400" dirty="0" err="1" smtClean="0"/>
              <a:t>clock</a:t>
            </a:r>
            <a:endParaRPr lang="es-MX" sz="2400" dirty="0" smtClean="0"/>
          </a:p>
          <a:p>
            <a:pPr algn="ctr">
              <a:spcBef>
                <a:spcPct val="50000"/>
              </a:spcBef>
            </a:pPr>
            <a:r>
              <a:rPr lang="es-MX" sz="2400" dirty="0" smtClean="0"/>
              <a:t>CENAM CsF-1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6912" t="43873" r="53949" b="19071"/>
          <a:stretch>
            <a:fillRect/>
          </a:stretch>
        </p:blipFill>
        <p:spPr bwMode="auto">
          <a:xfrm>
            <a:off x="1907704" y="4025012"/>
            <a:ext cx="2160240" cy="163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46051" t="7940" r="6982" b="19071"/>
          <a:stretch>
            <a:fillRect/>
          </a:stretch>
        </p:blipFill>
        <p:spPr bwMode="auto">
          <a:xfrm>
            <a:off x="4427984" y="2276872"/>
            <a:ext cx="266429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1835696" y="18355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MOT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1907704" y="59492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Optical</a:t>
            </a:r>
            <a:r>
              <a:rPr lang="es-MX" dirty="0" smtClean="0"/>
              <a:t> </a:t>
            </a:r>
            <a:r>
              <a:rPr lang="es-MX" dirty="0" err="1" smtClean="0"/>
              <a:t>system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572000" y="59492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Physics</a:t>
            </a:r>
            <a:r>
              <a:rPr lang="es-MX" dirty="0" smtClean="0"/>
              <a:t> </a:t>
            </a:r>
            <a:r>
              <a:rPr lang="es-MX" dirty="0" err="1" smtClean="0"/>
              <a:t>package</a:t>
            </a:r>
            <a:endParaRPr lang="es-MX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704513" y="270513"/>
            <a:ext cx="58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Clock</a:t>
            </a:r>
            <a:r>
              <a:rPr lang="es-ES" sz="2400" dirty="0" smtClean="0"/>
              <a:t> </a:t>
            </a:r>
            <a:r>
              <a:rPr lang="es-ES" sz="2400" dirty="0" err="1" smtClean="0"/>
              <a:t>Transition</a:t>
            </a:r>
            <a:r>
              <a:rPr lang="es-ES" sz="2400" dirty="0" smtClean="0"/>
              <a:t> - Ramsey </a:t>
            </a:r>
            <a:r>
              <a:rPr lang="es-ES" sz="2400" dirty="0" err="1" smtClean="0"/>
              <a:t>Signal</a:t>
            </a:r>
            <a:r>
              <a:rPr lang="es-ES" sz="2400" dirty="0" smtClean="0"/>
              <a:t> 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564" y="963011"/>
            <a:ext cx="6101989" cy="56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6925" y="188640"/>
            <a:ext cx="1997075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5800" y="914400"/>
            <a:ext cx="23622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b="0" dirty="0">
                <a:solidFill>
                  <a:schemeClr val="tx1"/>
                </a:solidFill>
                <a:sym typeface="Symbol" pitchFamily="18" charset="2"/>
              </a:rPr>
              <a:t></a:t>
            </a:r>
            <a:r>
              <a:rPr lang="en-US" sz="1600" b="0" dirty="0">
                <a:solidFill>
                  <a:schemeClr val="tx1"/>
                </a:solidFill>
              </a:rPr>
              <a:t> 350 atomic clocks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</a:rPr>
              <a:t>in </a:t>
            </a:r>
            <a:r>
              <a:rPr lang="en-US" sz="1600" b="0" dirty="0">
                <a:solidFill>
                  <a:schemeClr val="tx1"/>
                </a:solidFill>
                <a:sym typeface="Symbol" pitchFamily="18" charset="2"/>
              </a:rPr>
              <a:t> </a:t>
            </a:r>
            <a:r>
              <a:rPr lang="en-US" sz="1600" b="0" dirty="0">
                <a:solidFill>
                  <a:schemeClr val="tx1"/>
                </a:solidFill>
              </a:rPr>
              <a:t>70 laboratories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2362200"/>
            <a:ext cx="23622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b="0" dirty="0">
                <a:solidFill>
                  <a:schemeClr val="tx1"/>
                </a:solidFill>
                <a:sym typeface="Symbol" pitchFamily="18" charset="2"/>
              </a:rPr>
              <a:t></a:t>
            </a:r>
            <a:r>
              <a:rPr lang="en-US" sz="1600" b="0" dirty="0">
                <a:solidFill>
                  <a:schemeClr val="tx1"/>
                </a:solidFill>
              </a:rPr>
              <a:t> 10 primary frequency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</a:rPr>
              <a:t>standards (</a:t>
            </a:r>
            <a:r>
              <a:rPr lang="en-US" sz="1600" b="0" dirty="0">
                <a:solidFill>
                  <a:schemeClr val="tx1"/>
                </a:solidFill>
                <a:sym typeface="Symbol" pitchFamily="18" charset="2"/>
              </a:rPr>
              <a:t> </a:t>
            </a:r>
            <a:r>
              <a:rPr lang="en-US" sz="1600" b="0" dirty="0">
                <a:solidFill>
                  <a:schemeClr val="tx1"/>
                </a:solidFill>
              </a:rPr>
              <a:t>5 labs)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5800" y="3810000"/>
            <a:ext cx="23622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b="0" dirty="0">
                <a:solidFill>
                  <a:schemeClr val="tx1"/>
                </a:solidFill>
                <a:sym typeface="Symbol" pitchFamily="18" charset="2"/>
              </a:rPr>
              <a:t>Measurement of Earth’s rotation (IERS)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227170" y="1099592"/>
            <a:ext cx="525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EAL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228184" y="3115816"/>
            <a:ext cx="469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TAI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216986" y="4724400"/>
            <a:ext cx="563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UTC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048000" y="12954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0" y="914400"/>
            <a:ext cx="998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0">
                <a:solidFill>
                  <a:schemeClr val="accent2"/>
                </a:solidFill>
              </a:rPr>
              <a:t>“average”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477000" y="1447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48000" y="27432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6477000" y="3505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3048000" y="41148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572000" y="2362200"/>
            <a:ext cx="1011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0">
                <a:solidFill>
                  <a:schemeClr val="accent2"/>
                </a:solidFill>
              </a:rPr>
              <a:t>“steering”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200400" y="3733800"/>
            <a:ext cx="1400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0">
                <a:solidFill>
                  <a:schemeClr val="accent2"/>
                </a:solidFill>
              </a:rPr>
              <a:t>“leap seconds”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4572000" y="914400"/>
            <a:ext cx="2232248" cy="5029200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533400" y="1509713"/>
            <a:ext cx="2819400" cy="3443287"/>
          </a:xfrm>
          <a:custGeom>
            <a:avLst/>
            <a:gdLst>
              <a:gd name="T0" fmla="*/ 1190 w 1776"/>
              <a:gd name="T1" fmla="*/ 0 h 2169"/>
              <a:gd name="T2" fmla="*/ 1190 w 1776"/>
              <a:gd name="T3" fmla="*/ 311 h 2169"/>
              <a:gd name="T4" fmla="*/ 0 w 1776"/>
              <a:gd name="T5" fmla="*/ 297 h 2169"/>
              <a:gd name="T6" fmla="*/ 0 w 1776"/>
              <a:gd name="T7" fmla="*/ 2169 h 2169"/>
              <a:gd name="T8" fmla="*/ 1776 w 1776"/>
              <a:gd name="T9" fmla="*/ 2166 h 21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2169"/>
              <a:gd name="T17" fmla="*/ 1776 w 1776"/>
              <a:gd name="T18" fmla="*/ 2169 h 21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2169">
                <a:moveTo>
                  <a:pt x="1190" y="0"/>
                </a:moveTo>
                <a:cubicBezTo>
                  <a:pt x="1190" y="104"/>
                  <a:pt x="1190" y="207"/>
                  <a:pt x="1190" y="311"/>
                </a:cubicBezTo>
                <a:cubicBezTo>
                  <a:pt x="1190" y="311"/>
                  <a:pt x="615" y="304"/>
                  <a:pt x="0" y="297"/>
                </a:cubicBezTo>
                <a:cubicBezTo>
                  <a:pt x="0" y="1233"/>
                  <a:pt x="0" y="2169"/>
                  <a:pt x="0" y="2169"/>
                </a:cubicBezTo>
                <a:lnTo>
                  <a:pt x="1776" y="216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724400" y="4724400"/>
            <a:ext cx="135731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Circular T</a:t>
            </a: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352800" y="4724400"/>
            <a:ext cx="98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0">
                <a:solidFill>
                  <a:schemeClr val="tx1"/>
                </a:solidFill>
              </a:rPr>
              <a:t>UTC(k)</a:t>
            </a: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4267200" y="495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804248" y="836712"/>
            <a:ext cx="7980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 err="1">
                <a:solidFill>
                  <a:schemeClr val="tx1"/>
                </a:solidFill>
              </a:rPr>
              <a:t>Echelle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200" dirty="0" err="1">
                <a:solidFill>
                  <a:schemeClr val="tx1"/>
                </a:solidFill>
              </a:rPr>
              <a:t>Atomique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200" dirty="0" err="1">
                <a:solidFill>
                  <a:schemeClr val="tx1"/>
                </a:solidFill>
              </a:rPr>
              <a:t>Libre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804248" y="2852936"/>
            <a:ext cx="9912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Temps 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</a:rPr>
              <a:t>Atomique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200" dirty="0">
                <a:solidFill>
                  <a:schemeClr val="tx1"/>
                </a:solidFill>
              </a:rPr>
              <a:t>International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6804248" y="4509120"/>
            <a:ext cx="879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Temps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</a:rPr>
              <a:t>Universel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200" dirty="0" err="1">
                <a:solidFill>
                  <a:schemeClr val="tx1"/>
                </a:solidFill>
              </a:rPr>
              <a:t>Coordonné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2411760" y="228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Computation </a:t>
            </a:r>
            <a:r>
              <a:rPr lang="en-US" sz="2400" b="1" dirty="0">
                <a:solidFill>
                  <a:schemeClr val="tx1"/>
                </a:solidFill>
              </a:rPr>
              <a:t>of TAI and UTC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648200" y="5410200"/>
            <a:ext cx="246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chemeClr val="accent1"/>
                </a:solidFill>
              </a:rPr>
              <a:t>Role of the BIPM</a:t>
            </a:r>
            <a:endParaRPr lang="en-US" b="0">
              <a:solidFill>
                <a:schemeClr val="tx1"/>
              </a:solidFill>
            </a:endParaRPr>
          </a:p>
        </p:txBody>
      </p:sp>
      <p:graphicFrame>
        <p:nvGraphicFramePr>
          <p:cNvPr id="30" name="29 Objeto"/>
          <p:cNvGraphicFramePr>
            <a:graphicFrameLocks noChangeAspect="1"/>
          </p:cNvGraphicFramePr>
          <p:nvPr/>
        </p:nvGraphicFramePr>
        <p:xfrm>
          <a:off x="7524824" y="3861048"/>
          <a:ext cx="863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08" name="Ecuación" r:id="rId4" imgW="863225" imgH="203112" progId="Equation.3">
                  <p:embed/>
                </p:oleObj>
              </mc:Choice>
              <mc:Fallback>
                <p:oleObj name="Ecuación" r:id="rId4" imgW="863225" imgH="203112" progId="Equation.3">
                  <p:embed/>
                  <p:pic>
                    <p:nvPicPr>
                      <p:cNvPr id="0" name="Picture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824" y="3861048"/>
                        <a:ext cx="8636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30 Objeto"/>
          <p:cNvGraphicFramePr>
            <a:graphicFrameLocks noChangeAspect="1"/>
          </p:cNvGraphicFramePr>
          <p:nvPr/>
        </p:nvGraphicFramePr>
        <p:xfrm>
          <a:off x="7380312" y="4077072"/>
          <a:ext cx="1168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09" name="Ecuación" r:id="rId6" imgW="1167893" imgH="253890" progId="Equation.3">
                  <p:embed/>
                </p:oleObj>
              </mc:Choice>
              <mc:Fallback>
                <p:oleObj name="Ecuación" r:id="rId6" imgW="1167893" imgH="253890" progId="Equation.3">
                  <p:embed/>
                  <p:pic>
                    <p:nvPicPr>
                      <p:cNvPr id="0" name="Picture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4077072"/>
                        <a:ext cx="11684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31 Elipse"/>
          <p:cNvSpPr/>
          <p:nvPr/>
        </p:nvSpPr>
        <p:spPr>
          <a:xfrm>
            <a:off x="7236296" y="3645024"/>
            <a:ext cx="1584176" cy="93610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4" name="33 Conector recto de flecha"/>
          <p:cNvCxnSpPr>
            <a:stCxn id="32" idx="2"/>
            <a:endCxn id="16" idx="1"/>
          </p:cNvCxnSpPr>
          <p:nvPr/>
        </p:nvCxnSpPr>
        <p:spPr>
          <a:xfrm flipH="1">
            <a:off x="6477000" y="4113076"/>
            <a:ext cx="759296" cy="17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0"/>
          <p:cNvSpPr>
            <a:spLocks noChangeArrowheads="1"/>
          </p:cNvSpPr>
          <p:nvPr/>
        </p:nvSpPr>
        <p:spPr bwMode="auto">
          <a:xfrm>
            <a:off x="1633538" y="1420813"/>
            <a:ext cx="6008687" cy="380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71675" y="3822700"/>
            <a:ext cx="1371600" cy="96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71875" y="3803650"/>
            <a:ext cx="2266950" cy="98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67425" y="3803650"/>
            <a:ext cx="1209675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2200275" y="3003550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905125" y="255587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2590800" y="2203450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3714750" y="3289300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3952875" y="3289300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479925" y="330517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702175" y="3314700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3905250" y="272732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3962400" y="2260600"/>
            <a:ext cx="90487" cy="904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5435600" y="2370243"/>
            <a:ext cx="130296" cy="9197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6200775" y="282257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6581775" y="265112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6946900" y="214947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6908800" y="2762250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6924675" y="308927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6572250" y="3302000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6169025" y="4117975"/>
            <a:ext cx="90487" cy="90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846958" y="2204864"/>
            <a:ext cx="500906" cy="23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USNO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1835696" y="2952750"/>
            <a:ext cx="459829" cy="18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NIST</a:t>
            </a: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2257425" y="3048000"/>
            <a:ext cx="44450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565400" y="3340100"/>
            <a:ext cx="4984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CNM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2036763" y="4203700"/>
            <a:ext cx="591021" cy="1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TCC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2267744" y="4275708"/>
            <a:ext cx="591021" cy="1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IGMA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612827" y="4210051"/>
            <a:ext cx="591021" cy="1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ONRJ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2745904" y="4438651"/>
            <a:ext cx="591021" cy="1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ONBA</a:t>
            </a:r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2238375" y="3041650"/>
            <a:ext cx="38100" cy="1187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2244725" y="3048000"/>
            <a:ext cx="304800" cy="1181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2251075" y="3054350"/>
            <a:ext cx="596900" cy="116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>
            <a:off x="2949575" y="2622550"/>
            <a:ext cx="165100" cy="1828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grpSp>
        <p:nvGrpSpPr>
          <p:cNvPr id="2" name="153 Grupo"/>
          <p:cNvGrpSpPr/>
          <p:nvPr/>
        </p:nvGrpSpPr>
        <p:grpSpPr>
          <a:xfrm rot="20520516">
            <a:off x="2224087" y="2728355"/>
            <a:ext cx="757088" cy="249162"/>
            <a:chOff x="2244725" y="2584450"/>
            <a:chExt cx="692150" cy="215900"/>
          </a:xfrm>
        </p:grpSpPr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V="1">
              <a:off x="2244725" y="2584450"/>
              <a:ext cx="685800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900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flipV="1">
              <a:off x="2276475" y="2647950"/>
              <a:ext cx="660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900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flipV="1">
              <a:off x="2270125" y="2616200"/>
              <a:ext cx="660400" cy="1524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MX" sz="900"/>
            </a:p>
          </p:txBody>
        </p:sp>
      </p:grpSp>
      <p:sp>
        <p:nvSpPr>
          <p:cNvPr id="44" name="Line 41"/>
          <p:cNvSpPr>
            <a:spLocks noChangeShapeType="1"/>
          </p:cNvSpPr>
          <p:nvPr/>
        </p:nvSpPr>
        <p:spPr bwMode="auto">
          <a:xfrm flipH="1" flipV="1">
            <a:off x="2117725" y="2292350"/>
            <a:ext cx="838200" cy="2794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s-MX" sz="900"/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 flipH="1" flipV="1">
            <a:off x="2092325" y="2355850"/>
            <a:ext cx="812800" cy="2667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s-MX" sz="900"/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1885950" y="2101850"/>
            <a:ext cx="4095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CRL</a:t>
            </a: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auto">
          <a:xfrm>
            <a:off x="4489450" y="4241800"/>
            <a:ext cx="586606" cy="2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CSIR</a:t>
            </a: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1998043" y="4797152"/>
            <a:ext cx="149383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1200" dirty="0" smtClean="0">
                <a:latin typeface="Tahoma" pitchFamily="34" charset="0"/>
              </a:rPr>
              <a:t>SOUTH AMERICA</a:t>
            </a:r>
            <a:endParaRPr lang="es-ES" sz="1200" dirty="0">
              <a:latin typeface="Tahoma" pitchFamily="34" charset="0"/>
            </a:endParaRPr>
          </a:p>
        </p:txBody>
      </p:sp>
      <p:sp>
        <p:nvSpPr>
          <p:cNvPr id="49" name="Text Box 46"/>
          <p:cNvSpPr txBox="1">
            <a:spLocks noChangeArrowheads="1"/>
          </p:cNvSpPr>
          <p:nvPr/>
        </p:nvSpPr>
        <p:spPr bwMode="auto">
          <a:xfrm>
            <a:off x="4040188" y="4787900"/>
            <a:ext cx="13589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>
                <a:latin typeface="Tahoma" pitchFamily="34" charset="0"/>
              </a:rPr>
              <a:t>AFRICA</a:t>
            </a:r>
          </a:p>
        </p:txBody>
      </p:sp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6200775" y="4794250"/>
            <a:ext cx="9080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 dirty="0">
                <a:latin typeface="Tahoma" pitchFamily="34" charset="0"/>
              </a:rPr>
              <a:t>OCEANIA</a:t>
            </a:r>
          </a:p>
        </p:txBody>
      </p:sp>
      <p:sp>
        <p:nvSpPr>
          <p:cNvPr id="51" name="Text Box 48"/>
          <p:cNvSpPr txBox="1">
            <a:spLocks noChangeArrowheads="1"/>
          </p:cNvSpPr>
          <p:nvPr/>
        </p:nvSpPr>
        <p:spPr bwMode="auto">
          <a:xfrm>
            <a:off x="3563888" y="2132856"/>
            <a:ext cx="4095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NPL</a:t>
            </a:r>
          </a:p>
        </p:txBody>
      </p:sp>
      <p:sp>
        <p:nvSpPr>
          <p:cNvPr id="52" name="Text Box 49"/>
          <p:cNvSpPr txBox="1">
            <a:spLocks noChangeArrowheads="1"/>
          </p:cNvSpPr>
          <p:nvPr/>
        </p:nvSpPr>
        <p:spPr bwMode="auto">
          <a:xfrm>
            <a:off x="3563888" y="2590800"/>
            <a:ext cx="4095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PTB</a:t>
            </a:r>
          </a:p>
        </p:txBody>
      </p:sp>
      <p:sp>
        <p:nvSpPr>
          <p:cNvPr id="53" name="Line 50"/>
          <p:cNvSpPr>
            <a:spLocks noChangeShapeType="1"/>
          </p:cNvSpPr>
          <p:nvPr/>
        </p:nvSpPr>
        <p:spPr bwMode="auto">
          <a:xfrm flipH="1">
            <a:off x="3927475" y="2305050"/>
            <a:ext cx="4445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flipH="1">
            <a:off x="4003675" y="2317750"/>
            <a:ext cx="4445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 flipH="1">
            <a:off x="3959225" y="2330450"/>
            <a:ext cx="44450" cy="4508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2962275" y="2279650"/>
            <a:ext cx="1016000" cy="285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57" name="Line 54"/>
          <p:cNvSpPr>
            <a:spLocks noChangeShapeType="1"/>
          </p:cNvSpPr>
          <p:nvPr/>
        </p:nvSpPr>
        <p:spPr bwMode="auto">
          <a:xfrm flipV="1">
            <a:off x="2994025" y="2349500"/>
            <a:ext cx="1016000" cy="285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58" name="Line 55"/>
          <p:cNvSpPr>
            <a:spLocks noChangeShapeType="1"/>
          </p:cNvSpPr>
          <p:nvPr/>
        </p:nvSpPr>
        <p:spPr bwMode="auto">
          <a:xfrm flipV="1">
            <a:off x="2994025" y="2311400"/>
            <a:ext cx="1016000" cy="2857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59" name="Line 56"/>
          <p:cNvSpPr>
            <a:spLocks noChangeShapeType="1"/>
          </p:cNvSpPr>
          <p:nvPr/>
        </p:nvSpPr>
        <p:spPr bwMode="auto">
          <a:xfrm flipH="1">
            <a:off x="3806825" y="2794000"/>
            <a:ext cx="1778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60" name="Line 57"/>
          <p:cNvSpPr>
            <a:spLocks noChangeShapeType="1"/>
          </p:cNvSpPr>
          <p:nvPr/>
        </p:nvSpPr>
        <p:spPr bwMode="auto">
          <a:xfrm flipH="1">
            <a:off x="3730625" y="2768600"/>
            <a:ext cx="1778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61" name="Line 58"/>
          <p:cNvSpPr>
            <a:spLocks noChangeShapeType="1"/>
          </p:cNvSpPr>
          <p:nvPr/>
        </p:nvSpPr>
        <p:spPr bwMode="auto">
          <a:xfrm flipH="1">
            <a:off x="3762375" y="2794000"/>
            <a:ext cx="177800" cy="5715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62" name="Line 59"/>
          <p:cNvSpPr>
            <a:spLocks noChangeShapeType="1"/>
          </p:cNvSpPr>
          <p:nvPr/>
        </p:nvSpPr>
        <p:spPr bwMode="auto">
          <a:xfrm>
            <a:off x="3902075" y="2781300"/>
            <a:ext cx="44450" cy="577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63" name="Line 60"/>
          <p:cNvSpPr>
            <a:spLocks noChangeShapeType="1"/>
          </p:cNvSpPr>
          <p:nvPr/>
        </p:nvSpPr>
        <p:spPr bwMode="auto">
          <a:xfrm>
            <a:off x="3990975" y="2774950"/>
            <a:ext cx="50800" cy="565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64" name="Line 61"/>
          <p:cNvSpPr>
            <a:spLocks noChangeShapeType="1"/>
          </p:cNvSpPr>
          <p:nvPr/>
        </p:nvSpPr>
        <p:spPr bwMode="auto">
          <a:xfrm>
            <a:off x="3946525" y="2774950"/>
            <a:ext cx="50800" cy="5651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65" name="Text Box 62"/>
          <p:cNvSpPr txBox="1">
            <a:spLocks noChangeArrowheads="1"/>
          </p:cNvSpPr>
          <p:nvPr/>
        </p:nvSpPr>
        <p:spPr bwMode="auto">
          <a:xfrm>
            <a:off x="5480050" y="2327796"/>
            <a:ext cx="580622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DTAG</a:t>
            </a: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5486400" y="2492896"/>
            <a:ext cx="525760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SMU</a:t>
            </a:r>
          </a:p>
        </p:txBody>
      </p:sp>
      <p:sp>
        <p:nvSpPr>
          <p:cNvPr id="67" name="Text Box 64"/>
          <p:cNvSpPr txBox="1">
            <a:spLocks noChangeArrowheads="1"/>
          </p:cNvSpPr>
          <p:nvPr/>
        </p:nvSpPr>
        <p:spPr bwMode="auto">
          <a:xfrm>
            <a:off x="5480050" y="2670696"/>
            <a:ext cx="525760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IFAG</a:t>
            </a:r>
          </a:p>
        </p:txBody>
      </p:sp>
      <p:sp>
        <p:nvSpPr>
          <p:cNvPr id="68" name="Text Box 65"/>
          <p:cNvSpPr txBox="1">
            <a:spLocks noChangeArrowheads="1"/>
          </p:cNvSpPr>
          <p:nvPr/>
        </p:nvSpPr>
        <p:spPr bwMode="auto">
          <a:xfrm>
            <a:off x="5480050" y="2861196"/>
            <a:ext cx="525760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CH</a:t>
            </a:r>
          </a:p>
        </p:txBody>
      </p:sp>
      <p:sp>
        <p:nvSpPr>
          <p:cNvPr id="69" name="Text Box 66"/>
          <p:cNvSpPr txBox="1">
            <a:spLocks noChangeArrowheads="1"/>
          </p:cNvSpPr>
          <p:nvPr/>
        </p:nvSpPr>
        <p:spPr bwMode="auto">
          <a:xfrm>
            <a:off x="5473700" y="3038996"/>
            <a:ext cx="525760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NMC</a:t>
            </a:r>
          </a:p>
        </p:txBody>
      </p:sp>
      <p:sp>
        <p:nvSpPr>
          <p:cNvPr id="70" name="Text Box 67"/>
          <p:cNvSpPr txBox="1">
            <a:spLocks noChangeArrowheads="1"/>
          </p:cNvSpPr>
          <p:nvPr/>
        </p:nvSpPr>
        <p:spPr bwMode="auto">
          <a:xfrm>
            <a:off x="5473700" y="3216796"/>
            <a:ext cx="525760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UME</a:t>
            </a:r>
          </a:p>
        </p:txBody>
      </p:sp>
      <p:sp>
        <p:nvSpPr>
          <p:cNvPr id="71" name="Text Box 68"/>
          <p:cNvSpPr txBox="1">
            <a:spLocks noChangeArrowheads="1"/>
          </p:cNvSpPr>
          <p:nvPr/>
        </p:nvSpPr>
        <p:spPr bwMode="auto">
          <a:xfrm>
            <a:off x="3547641" y="3356992"/>
            <a:ext cx="448295" cy="15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ROA</a:t>
            </a:r>
          </a:p>
        </p:txBody>
      </p:sp>
      <p:sp>
        <p:nvSpPr>
          <p:cNvPr id="72" name="Text Box 69"/>
          <p:cNvSpPr txBox="1">
            <a:spLocks noChangeArrowheads="1"/>
          </p:cNvSpPr>
          <p:nvPr/>
        </p:nvSpPr>
        <p:spPr bwMode="auto">
          <a:xfrm>
            <a:off x="3810000" y="3422650"/>
            <a:ext cx="545976" cy="22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VSL</a:t>
            </a:r>
          </a:p>
        </p:txBody>
      </p:sp>
      <p:sp>
        <p:nvSpPr>
          <p:cNvPr id="73" name="Text Box 70"/>
          <p:cNvSpPr txBox="1">
            <a:spLocks noChangeArrowheads="1"/>
          </p:cNvSpPr>
          <p:nvPr/>
        </p:nvSpPr>
        <p:spPr bwMode="auto">
          <a:xfrm>
            <a:off x="4283968" y="3408362"/>
            <a:ext cx="519807" cy="23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NIMB</a:t>
            </a:r>
          </a:p>
        </p:txBody>
      </p:sp>
      <p:sp>
        <p:nvSpPr>
          <p:cNvPr id="74" name="Text Box 71"/>
          <p:cNvSpPr txBox="1">
            <a:spLocks noChangeArrowheads="1"/>
          </p:cNvSpPr>
          <p:nvPr/>
        </p:nvSpPr>
        <p:spPr bwMode="auto">
          <a:xfrm>
            <a:off x="4584700" y="3507358"/>
            <a:ext cx="491356" cy="20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IEN</a:t>
            </a:r>
          </a:p>
        </p:txBody>
      </p:sp>
      <p:sp>
        <p:nvSpPr>
          <p:cNvPr id="75" name="Text Box 72"/>
          <p:cNvSpPr txBox="1">
            <a:spLocks noChangeArrowheads="1"/>
          </p:cNvSpPr>
          <p:nvPr/>
        </p:nvSpPr>
        <p:spPr bwMode="auto">
          <a:xfrm>
            <a:off x="4860032" y="3429000"/>
            <a:ext cx="49619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CAO</a:t>
            </a:r>
          </a:p>
        </p:txBody>
      </p:sp>
      <p:sp>
        <p:nvSpPr>
          <p:cNvPr id="76" name="Text Box 73"/>
          <p:cNvSpPr txBox="1">
            <a:spLocks noChangeArrowheads="1"/>
          </p:cNvSpPr>
          <p:nvPr/>
        </p:nvSpPr>
        <p:spPr bwMode="auto">
          <a:xfrm>
            <a:off x="5251450" y="3432696"/>
            <a:ext cx="525760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IPQ</a:t>
            </a:r>
          </a:p>
        </p:txBody>
      </p:sp>
      <p:sp>
        <p:nvSpPr>
          <p:cNvPr id="77" name="Text Box 74"/>
          <p:cNvSpPr txBox="1">
            <a:spLocks noChangeArrowheads="1"/>
          </p:cNvSpPr>
          <p:nvPr/>
        </p:nvSpPr>
        <p:spPr bwMode="auto">
          <a:xfrm>
            <a:off x="5473700" y="3426346"/>
            <a:ext cx="525760" cy="16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OMH</a:t>
            </a:r>
          </a:p>
        </p:txBody>
      </p:sp>
      <p:sp>
        <p:nvSpPr>
          <p:cNvPr id="78" name="Line 75"/>
          <p:cNvSpPr>
            <a:spLocks noChangeShapeType="1"/>
          </p:cNvSpPr>
          <p:nvPr/>
        </p:nvSpPr>
        <p:spPr bwMode="auto">
          <a:xfrm flipH="1" flipV="1">
            <a:off x="3736975" y="2095500"/>
            <a:ext cx="279400" cy="22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79" name="Line 76"/>
          <p:cNvSpPr>
            <a:spLocks noChangeShapeType="1"/>
          </p:cNvSpPr>
          <p:nvPr/>
        </p:nvSpPr>
        <p:spPr bwMode="auto">
          <a:xfrm flipH="1" flipV="1">
            <a:off x="3908425" y="2101850"/>
            <a:ext cx="101600" cy="22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0" name="Line 77"/>
          <p:cNvSpPr>
            <a:spLocks noChangeShapeType="1"/>
          </p:cNvSpPr>
          <p:nvPr/>
        </p:nvSpPr>
        <p:spPr bwMode="auto">
          <a:xfrm flipV="1">
            <a:off x="4010025" y="2101850"/>
            <a:ext cx="57150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1" name="Line 78"/>
          <p:cNvSpPr>
            <a:spLocks noChangeShapeType="1"/>
          </p:cNvSpPr>
          <p:nvPr/>
        </p:nvSpPr>
        <p:spPr bwMode="auto">
          <a:xfrm flipV="1">
            <a:off x="4010025" y="2108200"/>
            <a:ext cx="273050" cy="196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2" name="Line 79"/>
          <p:cNvSpPr>
            <a:spLocks noChangeShapeType="1"/>
          </p:cNvSpPr>
          <p:nvPr/>
        </p:nvSpPr>
        <p:spPr bwMode="auto">
          <a:xfrm flipV="1">
            <a:off x="3946525" y="2089150"/>
            <a:ext cx="5270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3" name="Line 80"/>
          <p:cNvSpPr>
            <a:spLocks noChangeShapeType="1"/>
          </p:cNvSpPr>
          <p:nvPr/>
        </p:nvSpPr>
        <p:spPr bwMode="auto">
          <a:xfrm flipV="1">
            <a:off x="3927475" y="2101850"/>
            <a:ext cx="7493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4" name="Line 81"/>
          <p:cNvSpPr>
            <a:spLocks noChangeShapeType="1"/>
          </p:cNvSpPr>
          <p:nvPr/>
        </p:nvSpPr>
        <p:spPr bwMode="auto">
          <a:xfrm flipV="1">
            <a:off x="3933825" y="2108200"/>
            <a:ext cx="10096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5" name="Line 82"/>
          <p:cNvSpPr>
            <a:spLocks noChangeShapeType="1"/>
          </p:cNvSpPr>
          <p:nvPr/>
        </p:nvSpPr>
        <p:spPr bwMode="auto">
          <a:xfrm flipV="1">
            <a:off x="3959225" y="2108200"/>
            <a:ext cx="12192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6" name="Line 83"/>
          <p:cNvSpPr>
            <a:spLocks noChangeShapeType="1"/>
          </p:cNvSpPr>
          <p:nvPr/>
        </p:nvSpPr>
        <p:spPr bwMode="auto">
          <a:xfrm flipV="1">
            <a:off x="3946525" y="2101850"/>
            <a:ext cx="14287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7" name="Line 84"/>
          <p:cNvSpPr>
            <a:spLocks noChangeShapeType="1"/>
          </p:cNvSpPr>
          <p:nvPr/>
        </p:nvSpPr>
        <p:spPr bwMode="auto">
          <a:xfrm flipV="1">
            <a:off x="3952875" y="2095500"/>
            <a:ext cx="158750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8" name="Line 85"/>
          <p:cNvSpPr>
            <a:spLocks noChangeShapeType="1"/>
          </p:cNvSpPr>
          <p:nvPr/>
        </p:nvSpPr>
        <p:spPr bwMode="auto">
          <a:xfrm flipV="1">
            <a:off x="3965575" y="2108200"/>
            <a:ext cx="17399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89" name="Line 86"/>
          <p:cNvSpPr>
            <a:spLocks noChangeShapeType="1"/>
          </p:cNvSpPr>
          <p:nvPr/>
        </p:nvSpPr>
        <p:spPr bwMode="auto">
          <a:xfrm flipV="1">
            <a:off x="3959225" y="2419350"/>
            <a:ext cx="152400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0" name="Line 87"/>
          <p:cNvSpPr>
            <a:spLocks noChangeShapeType="1"/>
          </p:cNvSpPr>
          <p:nvPr/>
        </p:nvSpPr>
        <p:spPr bwMode="auto">
          <a:xfrm flipV="1">
            <a:off x="3959225" y="2578100"/>
            <a:ext cx="154940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1" name="Line 88"/>
          <p:cNvSpPr>
            <a:spLocks noChangeShapeType="1"/>
          </p:cNvSpPr>
          <p:nvPr/>
        </p:nvSpPr>
        <p:spPr bwMode="auto">
          <a:xfrm>
            <a:off x="3959225" y="2781300"/>
            <a:ext cx="1568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2" name="Line 89"/>
          <p:cNvSpPr>
            <a:spLocks noChangeShapeType="1"/>
          </p:cNvSpPr>
          <p:nvPr/>
        </p:nvSpPr>
        <p:spPr bwMode="auto">
          <a:xfrm>
            <a:off x="3965575" y="2787650"/>
            <a:ext cx="15621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3" name="Line 90"/>
          <p:cNvSpPr>
            <a:spLocks noChangeShapeType="1"/>
          </p:cNvSpPr>
          <p:nvPr/>
        </p:nvSpPr>
        <p:spPr bwMode="auto">
          <a:xfrm>
            <a:off x="3965575" y="2768600"/>
            <a:ext cx="1543050" cy="374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4" name="Line 91"/>
          <p:cNvSpPr>
            <a:spLocks noChangeShapeType="1"/>
          </p:cNvSpPr>
          <p:nvPr/>
        </p:nvSpPr>
        <p:spPr bwMode="auto">
          <a:xfrm>
            <a:off x="3971925" y="2768600"/>
            <a:ext cx="154305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5" name="Line 92"/>
          <p:cNvSpPr>
            <a:spLocks noChangeShapeType="1"/>
          </p:cNvSpPr>
          <p:nvPr/>
        </p:nvSpPr>
        <p:spPr bwMode="auto">
          <a:xfrm>
            <a:off x="3965575" y="2774950"/>
            <a:ext cx="15811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6" name="Line 93"/>
          <p:cNvSpPr>
            <a:spLocks noChangeShapeType="1"/>
          </p:cNvSpPr>
          <p:nvPr/>
        </p:nvSpPr>
        <p:spPr bwMode="auto">
          <a:xfrm>
            <a:off x="3965575" y="2762250"/>
            <a:ext cx="141605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7" name="Line 94"/>
          <p:cNvSpPr>
            <a:spLocks noChangeShapeType="1"/>
          </p:cNvSpPr>
          <p:nvPr/>
        </p:nvSpPr>
        <p:spPr bwMode="auto">
          <a:xfrm>
            <a:off x="3959225" y="2768600"/>
            <a:ext cx="117475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8" name="Line 95"/>
          <p:cNvSpPr>
            <a:spLocks noChangeShapeType="1"/>
          </p:cNvSpPr>
          <p:nvPr/>
        </p:nvSpPr>
        <p:spPr bwMode="auto">
          <a:xfrm>
            <a:off x="3908425" y="2787650"/>
            <a:ext cx="57785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99" name="Line 96"/>
          <p:cNvSpPr>
            <a:spLocks noChangeShapeType="1"/>
          </p:cNvSpPr>
          <p:nvPr/>
        </p:nvSpPr>
        <p:spPr bwMode="auto">
          <a:xfrm>
            <a:off x="3978275" y="2749550"/>
            <a:ext cx="590550" cy="577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00" name="Line 97"/>
          <p:cNvSpPr>
            <a:spLocks noChangeShapeType="1"/>
          </p:cNvSpPr>
          <p:nvPr/>
        </p:nvSpPr>
        <p:spPr bwMode="auto">
          <a:xfrm>
            <a:off x="3952875" y="2774950"/>
            <a:ext cx="558800" cy="5651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01" name="Line 98"/>
          <p:cNvSpPr>
            <a:spLocks noChangeShapeType="1"/>
          </p:cNvSpPr>
          <p:nvPr/>
        </p:nvSpPr>
        <p:spPr bwMode="auto">
          <a:xfrm flipH="1" flipV="1">
            <a:off x="3965575" y="2736850"/>
            <a:ext cx="81915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02" name="Line 99"/>
          <p:cNvSpPr>
            <a:spLocks noChangeShapeType="1"/>
          </p:cNvSpPr>
          <p:nvPr/>
        </p:nvSpPr>
        <p:spPr bwMode="auto">
          <a:xfrm flipH="1" flipV="1">
            <a:off x="3921125" y="2800350"/>
            <a:ext cx="79375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03" name="Line 100"/>
          <p:cNvSpPr>
            <a:spLocks noChangeShapeType="1"/>
          </p:cNvSpPr>
          <p:nvPr/>
        </p:nvSpPr>
        <p:spPr bwMode="auto">
          <a:xfrm flipH="1" flipV="1">
            <a:off x="3946525" y="2768600"/>
            <a:ext cx="793750" cy="5905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04" name="Line 101"/>
          <p:cNvSpPr>
            <a:spLocks noChangeShapeType="1"/>
          </p:cNvSpPr>
          <p:nvPr/>
        </p:nvSpPr>
        <p:spPr bwMode="auto">
          <a:xfrm>
            <a:off x="4022725" y="2317750"/>
            <a:ext cx="628650" cy="1892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05" name="Text Box 102"/>
          <p:cNvSpPr txBox="1">
            <a:spLocks noChangeArrowheads="1"/>
          </p:cNvSpPr>
          <p:nvPr/>
        </p:nvSpPr>
        <p:spPr bwMode="auto">
          <a:xfrm>
            <a:off x="5976193" y="2924944"/>
            <a:ext cx="540023" cy="19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NTSC</a:t>
            </a:r>
          </a:p>
        </p:txBody>
      </p:sp>
      <p:sp>
        <p:nvSpPr>
          <p:cNvPr id="106" name="Text Box 103"/>
          <p:cNvSpPr txBox="1">
            <a:spLocks noChangeArrowheads="1"/>
          </p:cNvSpPr>
          <p:nvPr/>
        </p:nvSpPr>
        <p:spPr bwMode="auto">
          <a:xfrm>
            <a:off x="6228184" y="2492896"/>
            <a:ext cx="415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CRL</a:t>
            </a:r>
          </a:p>
        </p:txBody>
      </p:sp>
      <p:sp>
        <p:nvSpPr>
          <p:cNvPr id="107" name="Text Box 104"/>
          <p:cNvSpPr txBox="1">
            <a:spLocks noChangeArrowheads="1"/>
          </p:cNvSpPr>
          <p:nvPr/>
        </p:nvSpPr>
        <p:spPr bwMode="auto">
          <a:xfrm>
            <a:off x="6940550" y="2717800"/>
            <a:ext cx="583778" cy="20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KRIS</a:t>
            </a:r>
          </a:p>
        </p:txBody>
      </p:sp>
      <p:sp>
        <p:nvSpPr>
          <p:cNvPr id="108" name="Text Box 105"/>
          <p:cNvSpPr txBox="1">
            <a:spLocks noChangeArrowheads="1"/>
          </p:cNvSpPr>
          <p:nvPr/>
        </p:nvSpPr>
        <p:spPr bwMode="auto">
          <a:xfrm>
            <a:off x="6953250" y="3057525"/>
            <a:ext cx="415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TL</a:t>
            </a:r>
          </a:p>
        </p:txBody>
      </p:sp>
      <p:sp>
        <p:nvSpPr>
          <p:cNvPr id="109" name="Text Box 106"/>
          <p:cNvSpPr txBox="1">
            <a:spLocks noChangeArrowheads="1"/>
          </p:cNvSpPr>
          <p:nvPr/>
        </p:nvSpPr>
        <p:spPr bwMode="auto">
          <a:xfrm>
            <a:off x="6483350" y="3406775"/>
            <a:ext cx="415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SG</a:t>
            </a:r>
          </a:p>
        </p:txBody>
      </p:sp>
      <p:sp>
        <p:nvSpPr>
          <p:cNvPr id="110" name="Line 107"/>
          <p:cNvSpPr>
            <a:spLocks noChangeShapeType="1"/>
          </p:cNvSpPr>
          <p:nvPr/>
        </p:nvSpPr>
        <p:spPr bwMode="auto">
          <a:xfrm flipH="1">
            <a:off x="6207125" y="2654300"/>
            <a:ext cx="400050" cy="184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1" name="Line 108"/>
          <p:cNvSpPr>
            <a:spLocks noChangeShapeType="1"/>
          </p:cNvSpPr>
          <p:nvPr/>
        </p:nvSpPr>
        <p:spPr bwMode="auto">
          <a:xfrm flipH="1">
            <a:off x="6251575" y="2736850"/>
            <a:ext cx="387350" cy="17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2" name="Line 109"/>
          <p:cNvSpPr>
            <a:spLocks noChangeShapeType="1"/>
          </p:cNvSpPr>
          <p:nvPr/>
        </p:nvSpPr>
        <p:spPr bwMode="auto">
          <a:xfrm flipH="1">
            <a:off x="6251575" y="2692400"/>
            <a:ext cx="361950" cy="1714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3" name="Line 110"/>
          <p:cNvSpPr>
            <a:spLocks noChangeShapeType="1"/>
          </p:cNvSpPr>
          <p:nvPr/>
        </p:nvSpPr>
        <p:spPr bwMode="auto">
          <a:xfrm flipH="1">
            <a:off x="6575425" y="2698750"/>
            <a:ext cx="6350" cy="6540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4" name="Line 111"/>
          <p:cNvSpPr>
            <a:spLocks noChangeShapeType="1"/>
          </p:cNvSpPr>
          <p:nvPr/>
        </p:nvSpPr>
        <p:spPr bwMode="auto">
          <a:xfrm flipH="1">
            <a:off x="6664325" y="2698750"/>
            <a:ext cx="6350" cy="6604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5" name="Line 112"/>
          <p:cNvSpPr>
            <a:spLocks noChangeShapeType="1"/>
          </p:cNvSpPr>
          <p:nvPr/>
        </p:nvSpPr>
        <p:spPr bwMode="auto">
          <a:xfrm>
            <a:off x="6619875" y="2698750"/>
            <a:ext cx="0" cy="641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6" name="Text Box 113"/>
          <p:cNvSpPr txBox="1">
            <a:spLocks noChangeArrowheads="1"/>
          </p:cNvSpPr>
          <p:nvPr/>
        </p:nvSpPr>
        <p:spPr bwMode="auto">
          <a:xfrm>
            <a:off x="6057900" y="4251325"/>
            <a:ext cx="415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AUS</a:t>
            </a:r>
          </a:p>
        </p:txBody>
      </p:sp>
      <p:sp>
        <p:nvSpPr>
          <p:cNvPr id="117" name="Line 114"/>
          <p:cNvSpPr>
            <a:spLocks noChangeShapeType="1"/>
          </p:cNvSpPr>
          <p:nvPr/>
        </p:nvSpPr>
        <p:spPr bwMode="auto">
          <a:xfrm flipH="1">
            <a:off x="6162675" y="2692400"/>
            <a:ext cx="425450" cy="1460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8" name="Line 115"/>
          <p:cNvSpPr>
            <a:spLocks noChangeShapeType="1"/>
          </p:cNvSpPr>
          <p:nvPr/>
        </p:nvSpPr>
        <p:spPr bwMode="auto">
          <a:xfrm flipH="1">
            <a:off x="6251575" y="2717800"/>
            <a:ext cx="431800" cy="1473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19" name="Line 116"/>
          <p:cNvSpPr>
            <a:spLocks noChangeShapeType="1"/>
          </p:cNvSpPr>
          <p:nvPr/>
        </p:nvSpPr>
        <p:spPr bwMode="auto">
          <a:xfrm flipH="1">
            <a:off x="6213475" y="2705100"/>
            <a:ext cx="406400" cy="1454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0" name="Line 117"/>
          <p:cNvSpPr>
            <a:spLocks noChangeShapeType="1"/>
          </p:cNvSpPr>
          <p:nvPr/>
        </p:nvSpPr>
        <p:spPr bwMode="auto">
          <a:xfrm flipV="1">
            <a:off x="6607175" y="2476500"/>
            <a:ext cx="615950" cy="1841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s-MX" sz="900"/>
          </a:p>
        </p:txBody>
      </p:sp>
      <p:sp>
        <p:nvSpPr>
          <p:cNvPr id="121" name="Line 118"/>
          <p:cNvSpPr>
            <a:spLocks noChangeShapeType="1"/>
          </p:cNvSpPr>
          <p:nvPr/>
        </p:nvSpPr>
        <p:spPr bwMode="auto">
          <a:xfrm flipV="1">
            <a:off x="6638925" y="2559050"/>
            <a:ext cx="590550" cy="1714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s-MX" sz="900"/>
          </a:p>
        </p:txBody>
      </p:sp>
      <p:sp>
        <p:nvSpPr>
          <p:cNvPr id="122" name="Text Box 119"/>
          <p:cNvSpPr txBox="1">
            <a:spLocks noChangeArrowheads="1"/>
          </p:cNvSpPr>
          <p:nvPr/>
        </p:nvSpPr>
        <p:spPr bwMode="auto">
          <a:xfrm>
            <a:off x="7236296" y="2330450"/>
            <a:ext cx="537170" cy="16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USNO</a:t>
            </a:r>
          </a:p>
        </p:txBody>
      </p:sp>
      <p:sp>
        <p:nvSpPr>
          <p:cNvPr id="123" name="Line 120"/>
          <p:cNvSpPr>
            <a:spLocks noChangeShapeType="1"/>
          </p:cNvSpPr>
          <p:nvPr/>
        </p:nvSpPr>
        <p:spPr bwMode="auto">
          <a:xfrm flipV="1">
            <a:off x="6600825" y="2171700"/>
            <a:ext cx="35560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4" name="Line 121"/>
          <p:cNvSpPr>
            <a:spLocks noChangeShapeType="1"/>
          </p:cNvSpPr>
          <p:nvPr/>
        </p:nvSpPr>
        <p:spPr bwMode="auto">
          <a:xfrm flipV="1">
            <a:off x="6657975" y="2241550"/>
            <a:ext cx="37465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5" name="Line 122"/>
          <p:cNvSpPr>
            <a:spLocks noChangeShapeType="1"/>
          </p:cNvSpPr>
          <p:nvPr/>
        </p:nvSpPr>
        <p:spPr bwMode="auto">
          <a:xfrm flipV="1">
            <a:off x="6626225" y="2228850"/>
            <a:ext cx="336550" cy="4699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6" name="Line 123"/>
          <p:cNvSpPr>
            <a:spLocks noChangeShapeType="1"/>
          </p:cNvSpPr>
          <p:nvPr/>
        </p:nvSpPr>
        <p:spPr bwMode="auto">
          <a:xfrm flipV="1">
            <a:off x="6619875" y="2190750"/>
            <a:ext cx="1206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7" name="Line 124"/>
          <p:cNvSpPr>
            <a:spLocks noChangeShapeType="1"/>
          </p:cNvSpPr>
          <p:nvPr/>
        </p:nvSpPr>
        <p:spPr bwMode="auto">
          <a:xfrm flipH="1" flipV="1">
            <a:off x="6530975" y="2197100"/>
            <a:ext cx="8890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8" name="Line 125"/>
          <p:cNvSpPr>
            <a:spLocks noChangeShapeType="1"/>
          </p:cNvSpPr>
          <p:nvPr/>
        </p:nvSpPr>
        <p:spPr bwMode="auto">
          <a:xfrm flipH="1" flipV="1">
            <a:off x="6245225" y="2171700"/>
            <a:ext cx="37465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29" name="Line 126"/>
          <p:cNvSpPr>
            <a:spLocks noChangeShapeType="1"/>
          </p:cNvSpPr>
          <p:nvPr/>
        </p:nvSpPr>
        <p:spPr bwMode="auto">
          <a:xfrm>
            <a:off x="6619875" y="2705100"/>
            <a:ext cx="36195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0" name="Text Box 127"/>
          <p:cNvSpPr txBox="1">
            <a:spLocks noChangeArrowheads="1"/>
          </p:cNvSpPr>
          <p:nvPr/>
        </p:nvSpPr>
        <p:spPr bwMode="auto">
          <a:xfrm>
            <a:off x="6946900" y="2901950"/>
            <a:ext cx="415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>
                <a:latin typeface="Tahoma" pitchFamily="34" charset="0"/>
              </a:rPr>
              <a:t>SCL</a:t>
            </a:r>
          </a:p>
        </p:txBody>
      </p:sp>
      <p:sp>
        <p:nvSpPr>
          <p:cNvPr id="131" name="Line 128"/>
          <p:cNvSpPr>
            <a:spLocks noChangeShapeType="1"/>
          </p:cNvSpPr>
          <p:nvPr/>
        </p:nvSpPr>
        <p:spPr bwMode="auto">
          <a:xfrm>
            <a:off x="6645275" y="2673350"/>
            <a:ext cx="3492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2" name="Line 129"/>
          <p:cNvSpPr>
            <a:spLocks noChangeShapeType="1"/>
          </p:cNvSpPr>
          <p:nvPr/>
        </p:nvSpPr>
        <p:spPr bwMode="auto">
          <a:xfrm>
            <a:off x="6594475" y="2717800"/>
            <a:ext cx="33655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3" name="Line 130"/>
          <p:cNvSpPr>
            <a:spLocks noChangeShapeType="1"/>
          </p:cNvSpPr>
          <p:nvPr/>
        </p:nvSpPr>
        <p:spPr bwMode="auto">
          <a:xfrm>
            <a:off x="6613525" y="2692400"/>
            <a:ext cx="355600" cy="4508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4" name="Line 131"/>
          <p:cNvSpPr>
            <a:spLocks noChangeShapeType="1"/>
          </p:cNvSpPr>
          <p:nvPr/>
        </p:nvSpPr>
        <p:spPr bwMode="auto">
          <a:xfrm>
            <a:off x="6626225" y="2673350"/>
            <a:ext cx="514350" cy="137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5" name="Text Box 132"/>
          <p:cNvSpPr txBox="1">
            <a:spLocks noChangeArrowheads="1"/>
          </p:cNvSpPr>
          <p:nvPr/>
        </p:nvSpPr>
        <p:spPr bwMode="auto">
          <a:xfrm>
            <a:off x="6959600" y="4076700"/>
            <a:ext cx="492720" cy="21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MSL</a:t>
            </a:r>
          </a:p>
        </p:txBody>
      </p:sp>
      <p:sp>
        <p:nvSpPr>
          <p:cNvPr id="136" name="Line 133"/>
          <p:cNvSpPr>
            <a:spLocks noChangeShapeType="1"/>
          </p:cNvSpPr>
          <p:nvPr/>
        </p:nvSpPr>
        <p:spPr bwMode="auto">
          <a:xfrm>
            <a:off x="6619875" y="2698750"/>
            <a:ext cx="34925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7" name="Line 134"/>
          <p:cNvSpPr>
            <a:spLocks noChangeShapeType="1"/>
          </p:cNvSpPr>
          <p:nvPr/>
        </p:nvSpPr>
        <p:spPr bwMode="auto">
          <a:xfrm>
            <a:off x="6638925" y="2660650"/>
            <a:ext cx="330200" cy="1079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8" name="Line 135"/>
          <p:cNvSpPr>
            <a:spLocks noChangeShapeType="1"/>
          </p:cNvSpPr>
          <p:nvPr/>
        </p:nvSpPr>
        <p:spPr bwMode="auto">
          <a:xfrm>
            <a:off x="6607175" y="2736850"/>
            <a:ext cx="349250" cy="1206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39" name="Line 136"/>
          <p:cNvSpPr>
            <a:spLocks noChangeShapeType="1"/>
          </p:cNvSpPr>
          <p:nvPr/>
        </p:nvSpPr>
        <p:spPr bwMode="auto">
          <a:xfrm>
            <a:off x="6632575" y="2705100"/>
            <a:ext cx="323850" cy="10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40" name="Text Box 137"/>
          <p:cNvSpPr txBox="1">
            <a:spLocks noChangeArrowheads="1"/>
          </p:cNvSpPr>
          <p:nvPr/>
        </p:nvSpPr>
        <p:spPr bwMode="auto">
          <a:xfrm>
            <a:off x="6940550" y="3263900"/>
            <a:ext cx="58377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NMLS</a:t>
            </a:r>
          </a:p>
        </p:txBody>
      </p:sp>
      <p:sp>
        <p:nvSpPr>
          <p:cNvPr id="141" name="Line 138"/>
          <p:cNvSpPr>
            <a:spLocks noChangeShapeType="1"/>
          </p:cNvSpPr>
          <p:nvPr/>
        </p:nvSpPr>
        <p:spPr bwMode="auto">
          <a:xfrm>
            <a:off x="6632575" y="2698750"/>
            <a:ext cx="13970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42" name="Text Box 139"/>
          <p:cNvSpPr txBox="1">
            <a:spLocks noChangeArrowheads="1"/>
          </p:cNvSpPr>
          <p:nvPr/>
        </p:nvSpPr>
        <p:spPr bwMode="auto">
          <a:xfrm>
            <a:off x="6597650" y="3346450"/>
            <a:ext cx="566638" cy="22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>
                <a:latin typeface="Tahoma" pitchFamily="34" charset="0"/>
              </a:rPr>
              <a:t>NIMT</a:t>
            </a:r>
          </a:p>
        </p:txBody>
      </p:sp>
      <p:sp>
        <p:nvSpPr>
          <p:cNvPr id="143" name="Text Box 140"/>
          <p:cNvSpPr txBox="1">
            <a:spLocks noChangeArrowheads="1"/>
          </p:cNvSpPr>
          <p:nvPr/>
        </p:nvSpPr>
        <p:spPr bwMode="auto">
          <a:xfrm>
            <a:off x="6199188" y="1560513"/>
            <a:ext cx="936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latin typeface="Tahoma" pitchFamily="34" charset="0"/>
              </a:rPr>
              <a:t>ASIA</a:t>
            </a:r>
          </a:p>
        </p:txBody>
      </p:sp>
      <p:sp>
        <p:nvSpPr>
          <p:cNvPr id="144" name="Text Box 141"/>
          <p:cNvSpPr txBox="1">
            <a:spLocks noChangeArrowheads="1"/>
          </p:cNvSpPr>
          <p:nvPr/>
        </p:nvSpPr>
        <p:spPr bwMode="auto">
          <a:xfrm>
            <a:off x="3606800" y="1560513"/>
            <a:ext cx="2016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 smtClean="0">
                <a:latin typeface="Tahoma" pitchFamily="34" charset="0"/>
              </a:rPr>
              <a:t>EUROPE</a:t>
            </a:r>
            <a:endParaRPr lang="es-ES" sz="1200" dirty="0">
              <a:latin typeface="Tahoma" pitchFamily="34" charset="0"/>
            </a:endParaRPr>
          </a:p>
        </p:txBody>
      </p:sp>
      <p:sp>
        <p:nvSpPr>
          <p:cNvPr id="145" name="Text Box 142"/>
          <p:cNvSpPr txBox="1">
            <a:spLocks noChangeArrowheads="1"/>
          </p:cNvSpPr>
          <p:nvPr/>
        </p:nvSpPr>
        <p:spPr bwMode="auto">
          <a:xfrm>
            <a:off x="1806575" y="1547813"/>
            <a:ext cx="1657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 smtClean="0">
                <a:latin typeface="Tahoma" pitchFamily="34" charset="0"/>
              </a:rPr>
              <a:t>NORTH AMERICA</a:t>
            </a:r>
            <a:endParaRPr lang="es-ES" sz="1200" dirty="0">
              <a:latin typeface="Tahoma" pitchFamily="34" charset="0"/>
            </a:endParaRPr>
          </a:p>
        </p:txBody>
      </p:sp>
      <p:sp>
        <p:nvSpPr>
          <p:cNvPr id="146" name="Rectangle 143"/>
          <p:cNvSpPr>
            <a:spLocks noChangeArrowheads="1"/>
          </p:cNvSpPr>
          <p:nvPr/>
        </p:nvSpPr>
        <p:spPr bwMode="auto">
          <a:xfrm>
            <a:off x="1951038" y="1979613"/>
            <a:ext cx="1368425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47" name="Rectangle 144"/>
          <p:cNvSpPr>
            <a:spLocks noChangeArrowheads="1"/>
          </p:cNvSpPr>
          <p:nvPr/>
        </p:nvSpPr>
        <p:spPr bwMode="auto">
          <a:xfrm>
            <a:off x="3535363" y="1979613"/>
            <a:ext cx="230505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48" name="Rectangle 145"/>
          <p:cNvSpPr>
            <a:spLocks noChangeArrowheads="1"/>
          </p:cNvSpPr>
          <p:nvPr/>
        </p:nvSpPr>
        <p:spPr bwMode="auto">
          <a:xfrm>
            <a:off x="6056313" y="1979613"/>
            <a:ext cx="1223962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49" name="Text Box 146"/>
          <p:cNvSpPr txBox="1">
            <a:spLocks noChangeArrowheads="1"/>
          </p:cNvSpPr>
          <p:nvPr/>
        </p:nvSpPr>
        <p:spPr bwMode="auto">
          <a:xfrm>
            <a:off x="1582738" y="815975"/>
            <a:ext cx="604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chemeClr val="bg1"/>
                </a:solidFill>
                <a:latin typeface="Tahoma" pitchFamily="34" charset="0"/>
              </a:rPr>
              <a:t>Red de comparaciones del BIPM para la generación del UTC</a:t>
            </a:r>
          </a:p>
        </p:txBody>
      </p:sp>
      <p:sp>
        <p:nvSpPr>
          <p:cNvPr id="150" name="Rectangle 153"/>
          <p:cNvSpPr>
            <a:spLocks noChangeArrowheads="1"/>
          </p:cNvSpPr>
          <p:nvPr/>
        </p:nvSpPr>
        <p:spPr bwMode="auto">
          <a:xfrm>
            <a:off x="101600" y="76200"/>
            <a:ext cx="8937625" cy="6683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52" name="Text Box 26"/>
          <p:cNvSpPr txBox="1">
            <a:spLocks noChangeArrowheads="1"/>
          </p:cNvSpPr>
          <p:nvPr/>
        </p:nvSpPr>
        <p:spPr bwMode="auto">
          <a:xfrm>
            <a:off x="2339752" y="1972469"/>
            <a:ext cx="500906" cy="23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900" dirty="0" smtClean="0">
                <a:latin typeface="Tahoma" pitchFamily="34" charset="0"/>
              </a:rPr>
              <a:t>NRC</a:t>
            </a:r>
            <a:endParaRPr lang="es-ES" sz="900" dirty="0">
              <a:latin typeface="Tahoma" pitchFamily="34" charset="0"/>
            </a:endParaRPr>
          </a:p>
        </p:txBody>
      </p:sp>
      <p:sp>
        <p:nvSpPr>
          <p:cNvPr id="153" name="Line 28"/>
          <p:cNvSpPr>
            <a:spLocks noChangeShapeType="1"/>
          </p:cNvSpPr>
          <p:nvPr/>
        </p:nvSpPr>
        <p:spPr bwMode="auto">
          <a:xfrm>
            <a:off x="2627784" y="2276872"/>
            <a:ext cx="288032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 sz="900"/>
          </a:p>
        </p:txBody>
      </p:sp>
      <p:sp>
        <p:nvSpPr>
          <p:cNvPr id="158" name="Text Box 24"/>
          <p:cNvSpPr txBox="1">
            <a:spLocks noChangeArrowheads="1"/>
          </p:cNvSpPr>
          <p:nvPr/>
        </p:nvSpPr>
        <p:spPr bwMode="auto">
          <a:xfrm>
            <a:off x="1619672" y="323364"/>
            <a:ext cx="59766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Timing laboratories around the world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154" name="Imagen 1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Triangular Fabry-Perot caviti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373216"/>
            <a:ext cx="1944216" cy="125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globenewswire.com/news-release/2005/12/13/337339/91096/en/photos/215713/2177/215713.jpg?lastModified=12%2F07%2F2013%2014%3A17%3A05&amp;size=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5" r="19444" b="14642"/>
          <a:stretch/>
        </p:blipFill>
        <p:spPr bwMode="auto">
          <a:xfrm>
            <a:off x="0" y="1556792"/>
            <a:ext cx="1885950" cy="243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RESPALDO\UNIDAD D\Documents and Settings\jlopez\Mis documentos\mis documentos\Respaldo\Mis documentos\Fotos laboratorio C016\P1110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7823" y="1556792"/>
            <a:ext cx="5010441" cy="332724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118" y="4077072"/>
            <a:ext cx="1451570" cy="192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5 CuadroTexto"/>
          <p:cNvSpPr txBox="1"/>
          <p:nvPr/>
        </p:nvSpPr>
        <p:spPr>
          <a:xfrm>
            <a:off x="1403648" y="5065439"/>
            <a:ext cx="355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400" dirty="0" err="1" smtClean="0">
                <a:solidFill>
                  <a:schemeClr val="bg1"/>
                </a:solidFill>
              </a:rPr>
              <a:t>Ensemble</a:t>
            </a:r>
            <a:r>
              <a:rPr lang="es-MX" sz="1400" dirty="0" smtClean="0">
                <a:solidFill>
                  <a:schemeClr val="bg1"/>
                </a:solidFill>
              </a:rPr>
              <a:t> of Cs </a:t>
            </a:r>
            <a:r>
              <a:rPr lang="es-MX" sz="1400" dirty="0" err="1" smtClean="0">
                <a:solidFill>
                  <a:schemeClr val="bg1"/>
                </a:solidFill>
              </a:rPr>
              <a:t>commercial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 err="1" smtClean="0">
                <a:solidFill>
                  <a:schemeClr val="bg1"/>
                </a:solidFill>
              </a:rPr>
              <a:t>clocks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454053"/>
            <a:ext cx="2831884" cy="18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 l="6912" t="7543" r="53949" b="56128"/>
          <a:stretch>
            <a:fillRect/>
          </a:stretch>
        </p:blipFill>
        <p:spPr bwMode="auto">
          <a:xfrm>
            <a:off x="6804248" y="1536844"/>
            <a:ext cx="2160240" cy="160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/>
          <a:srcRect l="6912" t="43873" r="53949" b="19071"/>
          <a:stretch>
            <a:fillRect/>
          </a:stretch>
        </p:blipFill>
        <p:spPr bwMode="auto">
          <a:xfrm>
            <a:off x="6876256" y="3304932"/>
            <a:ext cx="2160240" cy="163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14 Grupo"/>
          <p:cNvGrpSpPr/>
          <p:nvPr/>
        </p:nvGrpSpPr>
        <p:grpSpPr>
          <a:xfrm>
            <a:off x="2051720" y="4913784"/>
            <a:ext cx="2520280" cy="1944216"/>
            <a:chOff x="1619672" y="1196752"/>
            <a:chExt cx="6840760" cy="4248472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11702" t="18011" r="8936" b="8789"/>
            <a:stretch>
              <a:fillRect/>
            </a:stretch>
          </p:blipFill>
          <p:spPr bwMode="auto">
            <a:xfrm>
              <a:off x="1619672" y="1196752"/>
              <a:ext cx="5949478" cy="4115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16 Rectángulo"/>
            <p:cNvSpPr/>
            <p:nvPr/>
          </p:nvSpPr>
          <p:spPr>
            <a:xfrm>
              <a:off x="5940152" y="4653136"/>
              <a:ext cx="2520280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CuadroTexto"/>
          <p:cNvSpPr txBox="1"/>
          <p:nvPr/>
        </p:nvSpPr>
        <p:spPr>
          <a:xfrm>
            <a:off x="948913" y="265338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 smtClean="0">
                <a:solidFill>
                  <a:srgbClr val="FFC000"/>
                </a:solidFill>
              </a:rPr>
              <a:t>Typical</a:t>
            </a:r>
            <a:r>
              <a:rPr lang="es-MX" sz="2800" b="1" dirty="0" smtClean="0">
                <a:solidFill>
                  <a:srgbClr val="FFC000"/>
                </a:solidFill>
              </a:rPr>
              <a:t> </a:t>
            </a:r>
            <a:r>
              <a:rPr lang="es-MX" sz="2800" b="1" dirty="0" err="1" smtClean="0">
                <a:solidFill>
                  <a:srgbClr val="FFC000"/>
                </a:solidFill>
              </a:rPr>
              <a:t>equipment</a:t>
            </a:r>
            <a:r>
              <a:rPr lang="es-MX" sz="2800" b="1" dirty="0" smtClean="0">
                <a:solidFill>
                  <a:srgbClr val="FFC000"/>
                </a:solidFill>
              </a:rPr>
              <a:t> </a:t>
            </a:r>
            <a:r>
              <a:rPr lang="es-MX" sz="2800" b="1" dirty="0" err="1" smtClean="0">
                <a:solidFill>
                  <a:srgbClr val="FFC000"/>
                </a:solidFill>
              </a:rPr>
              <a:t>for</a:t>
            </a:r>
            <a:r>
              <a:rPr lang="es-MX" sz="2800" b="1" dirty="0" smtClean="0">
                <a:solidFill>
                  <a:srgbClr val="FFC000"/>
                </a:solidFill>
              </a:rPr>
              <a:t> a </a:t>
            </a:r>
            <a:r>
              <a:rPr lang="es-MX" sz="2800" b="1" dirty="0" err="1" smtClean="0">
                <a:solidFill>
                  <a:srgbClr val="FFC000"/>
                </a:solidFill>
              </a:rPr>
              <a:t>timekeeping</a:t>
            </a:r>
            <a:r>
              <a:rPr lang="es-MX" sz="2800" b="1" dirty="0" smtClean="0">
                <a:solidFill>
                  <a:srgbClr val="FFC000"/>
                </a:solidFill>
              </a:rPr>
              <a:t> </a:t>
            </a:r>
            <a:r>
              <a:rPr lang="es-MX" sz="2800" b="1" dirty="0" err="1" smtClean="0">
                <a:solidFill>
                  <a:srgbClr val="FFC000"/>
                </a:solidFill>
              </a:rPr>
              <a:t>laboratory</a:t>
            </a:r>
            <a:endParaRPr lang="es-MX" sz="2800" b="1" dirty="0">
              <a:solidFill>
                <a:srgbClr val="FFC000"/>
              </a:solidFill>
            </a:endParaRPr>
          </a:p>
          <a:p>
            <a:pPr algn="ctr"/>
            <a:r>
              <a:rPr lang="es-MX" sz="2800" b="1" dirty="0" smtClean="0">
                <a:solidFill>
                  <a:srgbClr val="FFC000"/>
                </a:solidFill>
              </a:rPr>
              <a:t>(CENAM </a:t>
            </a:r>
            <a:r>
              <a:rPr lang="es-MX" sz="2800" b="1" dirty="0" err="1" smtClean="0">
                <a:solidFill>
                  <a:srgbClr val="FFC000"/>
                </a:solidFill>
              </a:rPr>
              <a:t>example</a:t>
            </a:r>
            <a:r>
              <a:rPr lang="es-MX" sz="2800" b="1" dirty="0" smtClean="0">
                <a:solidFill>
                  <a:srgbClr val="FFC000"/>
                </a:solidFill>
              </a:rPr>
              <a:t>)</a:t>
            </a:r>
            <a:endParaRPr lang="es-MX" sz="2400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1899320" y="1888262"/>
            <a:ext cx="3312368" cy="3312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Elipse"/>
          <p:cNvSpPr/>
          <p:nvPr/>
        </p:nvSpPr>
        <p:spPr>
          <a:xfrm>
            <a:off x="3717214" y="1874441"/>
            <a:ext cx="3312368" cy="33123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1072192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 smtClean="0"/>
              <a:t>Timekeeping</a:t>
            </a:r>
            <a:r>
              <a:rPr lang="es-MX" sz="3200" b="1" dirty="0" smtClean="0"/>
              <a:t> in </a:t>
            </a:r>
            <a:r>
              <a:rPr lang="es-MX" sz="3200" b="1" dirty="0" err="1" smtClean="0"/>
              <a:t>the</a:t>
            </a:r>
            <a:r>
              <a:rPr lang="es-MX" sz="3200" b="1" dirty="0" smtClean="0"/>
              <a:t> </a:t>
            </a:r>
            <a:r>
              <a:rPr lang="es-MX" sz="3200" b="1" dirty="0" err="1" smtClean="0"/>
              <a:t>Americas</a:t>
            </a:r>
            <a:endParaRPr lang="es-MX" sz="32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059832" y="1412776"/>
            <a:ext cx="87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</a:rPr>
              <a:t>SIM</a:t>
            </a:r>
            <a:endParaRPr lang="es-MX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60032" y="142369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tx2">
                    <a:lumMod val="75000"/>
                  </a:schemeClr>
                </a:solidFill>
              </a:rPr>
              <a:t>BIPM</a:t>
            </a:r>
            <a:endParaRPr lang="es-MX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11960" y="276443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NIST</a:t>
            </a:r>
            <a:endParaRPr lang="es-MX" sz="1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064814" y="3124473"/>
            <a:ext cx="867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CENAM</a:t>
            </a:r>
            <a:endParaRPr lang="es-MX" sz="1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794477" y="3536776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CENAMEP</a:t>
            </a:r>
            <a:endParaRPr lang="es-MX" sz="1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825006" y="3968824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ONRJ</a:t>
            </a:r>
            <a:endParaRPr lang="es-MX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930671" y="4328864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INTI</a:t>
            </a:r>
            <a:endParaRPr lang="es-MX" sz="1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547664" y="5204649"/>
            <a:ext cx="318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FF0000"/>
                </a:solidFill>
              </a:rPr>
              <a:t>Sistema </a:t>
            </a:r>
            <a:r>
              <a:rPr lang="es-MX" sz="1600" b="1" dirty="0">
                <a:solidFill>
                  <a:srgbClr val="FF0000"/>
                </a:solidFill>
              </a:rPr>
              <a:t>Interamericano de Metrología</a:t>
            </a:r>
            <a:endParaRPr lang="es-MX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427984" y="5204649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schemeClr val="tx2">
                    <a:lumMod val="75000"/>
                  </a:schemeClr>
                </a:solidFill>
              </a:rPr>
              <a:t>Bureau International des </a:t>
            </a:r>
            <a:r>
              <a:rPr lang="es-MX" sz="1600" b="1" dirty="0" err="1" smtClean="0">
                <a:solidFill>
                  <a:schemeClr val="tx2">
                    <a:lumMod val="75000"/>
                  </a:schemeClr>
                </a:solidFill>
              </a:rPr>
              <a:t>Poids</a:t>
            </a:r>
            <a:r>
              <a:rPr lang="es-MX" sz="1600" b="1" dirty="0" smtClean="0">
                <a:solidFill>
                  <a:schemeClr val="tx2">
                    <a:lumMod val="75000"/>
                  </a:schemeClr>
                </a:solidFill>
              </a:rPr>
              <a:t> et Mesures</a:t>
            </a:r>
            <a:endParaRPr lang="es-MX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757235" y="254840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FF0000"/>
                </a:solidFill>
              </a:rPr>
              <a:t>ICE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610089" y="2908449"/>
            <a:ext cx="867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FF0000"/>
                </a:solidFill>
              </a:rPr>
              <a:t>SNM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339752" y="3196481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FF0000"/>
                </a:solidFill>
              </a:rPr>
              <a:t>BSJ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370281" y="3556521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TTBS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610089" y="3843975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ABBS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541211" y="4184848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CMEE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469203" y="4492625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INTN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815786" y="2086744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SLBS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757190" y="4710046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LNM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248942" y="4780657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UTE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968186" y="2384648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INM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731429" y="3248744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INN</a:t>
            </a:r>
            <a:endParaRPr lang="es-MX" sz="14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133499" y="441173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TCC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8413" y="3813164"/>
            <a:ext cx="867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ONBA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883985" y="3661046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INXE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782026" y="2866810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APL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480082" y="2239144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USNO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5218644" y="2721648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NRL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5482906" y="4254566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</a:rPr>
              <a:t>IGMA</a:t>
            </a:r>
            <a:endParaRPr lang="es-MX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4083071" y="2472881"/>
            <a:ext cx="103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NRC</a:t>
            </a:r>
            <a:endParaRPr lang="es-MX" sz="1400" b="1" dirty="0"/>
          </a:p>
        </p:txBody>
      </p:sp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" cstate="print"/>
          <a:srcRect r="11916"/>
          <a:stretch>
            <a:fillRect/>
          </a:stretch>
        </p:blipFill>
        <p:spPr bwMode="auto">
          <a:xfrm>
            <a:off x="35496" y="2828385"/>
            <a:ext cx="1823127" cy="1391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2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6925" y="2912559"/>
            <a:ext cx="1997075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88520" y="18864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Timekeeping</a:t>
            </a:r>
            <a:r>
              <a:rPr lang="es-MX" sz="2400" dirty="0" smtClean="0"/>
              <a:t> </a:t>
            </a:r>
            <a:r>
              <a:rPr lang="es-MX" sz="2400" dirty="0" err="1" smtClean="0"/>
              <a:t>laboratories</a:t>
            </a:r>
            <a:r>
              <a:rPr lang="es-MX" sz="2400" dirty="0" smtClean="0"/>
              <a:t> in </a:t>
            </a:r>
            <a:r>
              <a:rPr lang="es-MX" sz="2400" dirty="0" err="1" smtClean="0"/>
              <a:t>the</a:t>
            </a:r>
            <a:r>
              <a:rPr lang="es-MX" sz="2400" dirty="0" smtClean="0"/>
              <a:t> Sistema Interamericano de Metrología (SIM) Time Network</a:t>
            </a:r>
            <a:endParaRPr lang="es-MX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132856"/>
            <a:ext cx="3312368" cy="325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 cstate="print"/>
          <a:srcRect r="11916"/>
          <a:stretch>
            <a:fillRect/>
          </a:stretch>
        </p:blipFill>
        <p:spPr bwMode="auto">
          <a:xfrm>
            <a:off x="5652120" y="2610405"/>
            <a:ext cx="301878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Rectángulo"/>
          <p:cNvSpPr/>
          <p:nvPr/>
        </p:nvSpPr>
        <p:spPr>
          <a:xfrm>
            <a:off x="2915816" y="2420888"/>
            <a:ext cx="34238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What</a:t>
            </a:r>
            <a:r>
              <a:rPr lang="es-E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is</a:t>
            </a:r>
            <a:r>
              <a:rPr lang="es-E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time?</a:t>
            </a:r>
            <a:endParaRPr lang="es-ES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670" y="1179909"/>
            <a:ext cx="47434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spacetoday.org/images/Sats/GPS_USAF_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96752"/>
            <a:ext cx="1687323" cy="1560774"/>
          </a:xfrm>
          <a:prstGeom prst="rect">
            <a:avLst/>
          </a:prstGeom>
          <a:noFill/>
        </p:spPr>
      </p:pic>
      <p:sp>
        <p:nvSpPr>
          <p:cNvPr id="4" name="3 Elipse"/>
          <p:cNvSpPr/>
          <p:nvPr/>
        </p:nvSpPr>
        <p:spPr>
          <a:xfrm>
            <a:off x="2339752" y="270892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3779912" y="5877272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755576" y="23488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Clock</a:t>
            </a:r>
            <a:r>
              <a:rPr lang="es-MX" dirty="0" smtClean="0"/>
              <a:t> A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3923928" y="60212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Clock</a:t>
            </a:r>
            <a:r>
              <a:rPr lang="es-MX" dirty="0" smtClean="0"/>
              <a:t> B</a:t>
            </a:r>
            <a:endParaRPr lang="es-MX" dirty="0"/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2483768" y="2492896"/>
            <a:ext cx="3528392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3851920" y="2492896"/>
            <a:ext cx="2160240" cy="33123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6228184" y="28529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GPS </a:t>
            </a:r>
            <a:r>
              <a:rPr lang="es-MX" dirty="0" err="1" smtClean="0"/>
              <a:t>satellite</a:t>
            </a:r>
            <a:endParaRPr lang="es-MX" dirty="0"/>
          </a:p>
        </p:txBody>
      </p:sp>
      <p:pic>
        <p:nvPicPr>
          <p:cNvPr id="11" name="Picture 4" descr="sim_sys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96952"/>
            <a:ext cx="1224136" cy="134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11 CuadroTexto"/>
          <p:cNvSpPr txBox="1"/>
          <p:nvPr/>
        </p:nvSpPr>
        <p:spPr>
          <a:xfrm rot="16200000">
            <a:off x="-584446" y="3328864"/>
            <a:ext cx="197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Measuring</a:t>
            </a:r>
            <a:r>
              <a:rPr lang="es-MX" sz="1400" dirty="0" smtClean="0"/>
              <a:t> </a:t>
            </a:r>
            <a:r>
              <a:rPr lang="es-MX" sz="1400" dirty="0" err="1" smtClean="0"/>
              <a:t>system</a:t>
            </a:r>
            <a:r>
              <a:rPr lang="es-MX" sz="1400" dirty="0" smtClean="0"/>
              <a:t> A</a:t>
            </a:r>
            <a:endParaRPr lang="es-MX" sz="1400" dirty="0"/>
          </a:p>
        </p:txBody>
      </p:sp>
      <p:pic>
        <p:nvPicPr>
          <p:cNvPr id="13" name="Picture 4" descr="sim_sys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157192"/>
            <a:ext cx="1224136" cy="134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4" name="13 CuadroTexto"/>
          <p:cNvSpPr txBox="1"/>
          <p:nvPr/>
        </p:nvSpPr>
        <p:spPr>
          <a:xfrm rot="16200000">
            <a:off x="3952058" y="5489104"/>
            <a:ext cx="197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Measuring</a:t>
            </a:r>
            <a:r>
              <a:rPr lang="es-MX" sz="1400" dirty="0" smtClean="0"/>
              <a:t> </a:t>
            </a:r>
            <a:r>
              <a:rPr lang="es-MX" sz="1400" dirty="0" err="1" smtClean="0"/>
              <a:t>system</a:t>
            </a:r>
            <a:r>
              <a:rPr lang="es-MX" sz="1400" dirty="0" smtClean="0"/>
              <a:t> B</a:t>
            </a:r>
            <a:endParaRPr lang="es-MX" sz="1400" dirty="0"/>
          </a:p>
        </p:txBody>
      </p:sp>
      <p:grpSp>
        <p:nvGrpSpPr>
          <p:cNvPr id="15" name="14 Grupo"/>
          <p:cNvGrpSpPr/>
          <p:nvPr/>
        </p:nvGrpSpPr>
        <p:grpSpPr>
          <a:xfrm>
            <a:off x="323528" y="4725144"/>
            <a:ext cx="2104805" cy="1891953"/>
            <a:chOff x="5413808" y="2780929"/>
            <a:chExt cx="2830600" cy="2543626"/>
          </a:xfrm>
        </p:grpSpPr>
        <p:sp>
          <p:nvSpPr>
            <p:cNvPr id="16" name="15 Forma libre"/>
            <p:cNvSpPr/>
            <p:nvPr/>
          </p:nvSpPr>
          <p:spPr>
            <a:xfrm>
              <a:off x="6012161" y="3264983"/>
              <a:ext cx="1386152" cy="1454647"/>
            </a:xfrm>
            <a:custGeom>
              <a:avLst/>
              <a:gdLst>
                <a:gd name="connsiteX0" fmla="*/ 0 w 3111335"/>
                <a:gd name="connsiteY0" fmla="*/ 1626920 h 1650670"/>
                <a:gd name="connsiteX1" fmla="*/ 35626 w 3111335"/>
                <a:gd name="connsiteY1" fmla="*/ 1603169 h 1650670"/>
                <a:gd name="connsiteX2" fmla="*/ 71252 w 3111335"/>
                <a:gd name="connsiteY2" fmla="*/ 1531917 h 1650670"/>
                <a:gd name="connsiteX3" fmla="*/ 106878 w 3111335"/>
                <a:gd name="connsiteY3" fmla="*/ 1520042 h 1650670"/>
                <a:gd name="connsiteX4" fmla="*/ 154379 w 3111335"/>
                <a:gd name="connsiteY4" fmla="*/ 1579419 h 1650670"/>
                <a:gd name="connsiteX5" fmla="*/ 166255 w 3111335"/>
                <a:gd name="connsiteY5" fmla="*/ 1615045 h 1650670"/>
                <a:gd name="connsiteX6" fmla="*/ 190005 w 3111335"/>
                <a:gd name="connsiteY6" fmla="*/ 1650670 h 1650670"/>
                <a:gd name="connsiteX7" fmla="*/ 225631 w 3111335"/>
                <a:gd name="connsiteY7" fmla="*/ 1626920 h 1650670"/>
                <a:gd name="connsiteX8" fmla="*/ 261257 w 3111335"/>
                <a:gd name="connsiteY8" fmla="*/ 1615045 h 1650670"/>
                <a:gd name="connsiteX9" fmla="*/ 332509 w 3111335"/>
                <a:gd name="connsiteY9" fmla="*/ 1567543 h 1650670"/>
                <a:gd name="connsiteX10" fmla="*/ 344384 w 3111335"/>
                <a:gd name="connsiteY10" fmla="*/ 1531917 h 1650670"/>
                <a:gd name="connsiteX11" fmla="*/ 391886 w 3111335"/>
                <a:gd name="connsiteY11" fmla="*/ 1460665 h 1650670"/>
                <a:gd name="connsiteX12" fmla="*/ 403761 w 3111335"/>
                <a:gd name="connsiteY12" fmla="*/ 1389413 h 1650670"/>
                <a:gd name="connsiteX13" fmla="*/ 439387 w 3111335"/>
                <a:gd name="connsiteY13" fmla="*/ 1401289 h 1650670"/>
                <a:gd name="connsiteX14" fmla="*/ 510639 w 3111335"/>
                <a:gd name="connsiteY14" fmla="*/ 1448790 h 1650670"/>
                <a:gd name="connsiteX15" fmla="*/ 534390 w 3111335"/>
                <a:gd name="connsiteY15" fmla="*/ 1413164 h 1650670"/>
                <a:gd name="connsiteX16" fmla="*/ 546265 w 3111335"/>
                <a:gd name="connsiteY16" fmla="*/ 1377538 h 1650670"/>
                <a:gd name="connsiteX17" fmla="*/ 581891 w 3111335"/>
                <a:gd name="connsiteY17" fmla="*/ 1365663 h 1650670"/>
                <a:gd name="connsiteX18" fmla="*/ 665018 w 3111335"/>
                <a:gd name="connsiteY18" fmla="*/ 1377538 h 1650670"/>
                <a:gd name="connsiteX19" fmla="*/ 736270 w 3111335"/>
                <a:gd name="connsiteY19" fmla="*/ 1401289 h 1650670"/>
                <a:gd name="connsiteX20" fmla="*/ 783771 w 3111335"/>
                <a:gd name="connsiteY20" fmla="*/ 1389413 h 1650670"/>
                <a:gd name="connsiteX21" fmla="*/ 843148 w 3111335"/>
                <a:gd name="connsiteY21" fmla="*/ 1306286 h 1650670"/>
                <a:gd name="connsiteX22" fmla="*/ 878774 w 3111335"/>
                <a:gd name="connsiteY22" fmla="*/ 1235034 h 1650670"/>
                <a:gd name="connsiteX23" fmla="*/ 914400 w 3111335"/>
                <a:gd name="connsiteY23" fmla="*/ 1223159 h 1650670"/>
                <a:gd name="connsiteX24" fmla="*/ 926275 w 3111335"/>
                <a:gd name="connsiteY24" fmla="*/ 1140032 h 1650670"/>
                <a:gd name="connsiteX25" fmla="*/ 985652 w 3111335"/>
                <a:gd name="connsiteY25" fmla="*/ 1211283 h 1650670"/>
                <a:gd name="connsiteX26" fmla="*/ 1033153 w 3111335"/>
                <a:gd name="connsiteY26" fmla="*/ 1270660 h 1650670"/>
                <a:gd name="connsiteX27" fmla="*/ 1056904 w 3111335"/>
                <a:gd name="connsiteY27" fmla="*/ 1330037 h 1650670"/>
                <a:gd name="connsiteX28" fmla="*/ 1068779 w 3111335"/>
                <a:gd name="connsiteY28" fmla="*/ 1365663 h 1650670"/>
                <a:gd name="connsiteX29" fmla="*/ 1306286 w 3111335"/>
                <a:gd name="connsiteY29" fmla="*/ 1460665 h 1650670"/>
                <a:gd name="connsiteX30" fmla="*/ 1436914 w 3111335"/>
                <a:gd name="connsiteY30" fmla="*/ 1472541 h 1650670"/>
                <a:gd name="connsiteX31" fmla="*/ 1555668 w 3111335"/>
                <a:gd name="connsiteY31" fmla="*/ 1460665 h 1650670"/>
                <a:gd name="connsiteX32" fmla="*/ 1543792 w 3111335"/>
                <a:gd name="connsiteY32" fmla="*/ 1258785 h 1650670"/>
                <a:gd name="connsiteX33" fmla="*/ 1567543 w 3111335"/>
                <a:gd name="connsiteY33" fmla="*/ 1175658 h 1650670"/>
                <a:gd name="connsiteX34" fmla="*/ 1721922 w 3111335"/>
                <a:gd name="connsiteY34" fmla="*/ 1104406 h 1650670"/>
                <a:gd name="connsiteX35" fmla="*/ 1757548 w 3111335"/>
                <a:gd name="connsiteY35" fmla="*/ 1092530 h 1650670"/>
                <a:gd name="connsiteX36" fmla="*/ 1840675 w 3111335"/>
                <a:gd name="connsiteY36" fmla="*/ 1104406 h 1650670"/>
                <a:gd name="connsiteX37" fmla="*/ 1876301 w 3111335"/>
                <a:gd name="connsiteY37" fmla="*/ 1116281 h 1650670"/>
                <a:gd name="connsiteX38" fmla="*/ 1923803 w 3111335"/>
                <a:gd name="connsiteY38" fmla="*/ 1080655 h 1650670"/>
                <a:gd name="connsiteX39" fmla="*/ 1995055 w 3111335"/>
                <a:gd name="connsiteY39" fmla="*/ 1021278 h 1650670"/>
                <a:gd name="connsiteX40" fmla="*/ 2030681 w 3111335"/>
                <a:gd name="connsiteY40" fmla="*/ 950026 h 1650670"/>
                <a:gd name="connsiteX41" fmla="*/ 2066307 w 3111335"/>
                <a:gd name="connsiteY41" fmla="*/ 890650 h 1650670"/>
                <a:gd name="connsiteX42" fmla="*/ 2101933 w 3111335"/>
                <a:gd name="connsiteY42" fmla="*/ 807522 h 1650670"/>
                <a:gd name="connsiteX43" fmla="*/ 2280062 w 3111335"/>
                <a:gd name="connsiteY43" fmla="*/ 807522 h 1650670"/>
                <a:gd name="connsiteX44" fmla="*/ 2327564 w 3111335"/>
                <a:gd name="connsiteY44" fmla="*/ 771896 h 1650670"/>
                <a:gd name="connsiteX45" fmla="*/ 2363190 w 3111335"/>
                <a:gd name="connsiteY45" fmla="*/ 653143 h 1650670"/>
                <a:gd name="connsiteX46" fmla="*/ 2386940 w 3111335"/>
                <a:gd name="connsiteY46" fmla="*/ 581891 h 1650670"/>
                <a:gd name="connsiteX47" fmla="*/ 2493818 w 3111335"/>
                <a:gd name="connsiteY47" fmla="*/ 510639 h 1650670"/>
                <a:gd name="connsiteX48" fmla="*/ 2921330 w 3111335"/>
                <a:gd name="connsiteY48" fmla="*/ 296883 h 1650670"/>
                <a:gd name="connsiteX49" fmla="*/ 2956956 w 3111335"/>
                <a:gd name="connsiteY49" fmla="*/ 332509 h 1650670"/>
                <a:gd name="connsiteX50" fmla="*/ 2980707 w 3111335"/>
                <a:gd name="connsiteY50" fmla="*/ 368135 h 1650670"/>
                <a:gd name="connsiteX51" fmla="*/ 3004457 w 3111335"/>
                <a:gd name="connsiteY51" fmla="*/ 332509 h 1650670"/>
                <a:gd name="connsiteX52" fmla="*/ 3063834 w 3111335"/>
                <a:gd name="connsiteY52" fmla="*/ 190006 h 1650670"/>
                <a:gd name="connsiteX53" fmla="*/ 3075709 w 3111335"/>
                <a:gd name="connsiteY53" fmla="*/ 130629 h 1650670"/>
                <a:gd name="connsiteX54" fmla="*/ 3099460 w 3111335"/>
                <a:gd name="connsiteY54" fmla="*/ 11876 h 1650670"/>
                <a:gd name="connsiteX55" fmla="*/ 3111335 w 3111335"/>
                <a:gd name="connsiteY55" fmla="*/ 0 h 165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11335" h="1650670">
                  <a:moveTo>
                    <a:pt x="0" y="1626920"/>
                  </a:moveTo>
                  <a:cubicBezTo>
                    <a:pt x="11875" y="1619003"/>
                    <a:pt x="26710" y="1614314"/>
                    <a:pt x="35626" y="1603169"/>
                  </a:cubicBezTo>
                  <a:cubicBezTo>
                    <a:pt x="73871" y="1555362"/>
                    <a:pt x="15636" y="1576409"/>
                    <a:pt x="71252" y="1531917"/>
                  </a:cubicBezTo>
                  <a:cubicBezTo>
                    <a:pt x="81027" y="1524097"/>
                    <a:pt x="95003" y="1524000"/>
                    <a:pt x="106878" y="1520042"/>
                  </a:cubicBezTo>
                  <a:cubicBezTo>
                    <a:pt x="136725" y="1609586"/>
                    <a:pt x="92992" y="1502686"/>
                    <a:pt x="154379" y="1579419"/>
                  </a:cubicBezTo>
                  <a:cubicBezTo>
                    <a:pt x="162199" y="1589194"/>
                    <a:pt x="160657" y="1603849"/>
                    <a:pt x="166255" y="1615045"/>
                  </a:cubicBezTo>
                  <a:cubicBezTo>
                    <a:pt x="172638" y="1627810"/>
                    <a:pt x="182088" y="1638795"/>
                    <a:pt x="190005" y="1650670"/>
                  </a:cubicBezTo>
                  <a:cubicBezTo>
                    <a:pt x="201880" y="1642753"/>
                    <a:pt x="212865" y="1633303"/>
                    <a:pt x="225631" y="1626920"/>
                  </a:cubicBezTo>
                  <a:cubicBezTo>
                    <a:pt x="236827" y="1621322"/>
                    <a:pt x="250315" y="1621124"/>
                    <a:pt x="261257" y="1615045"/>
                  </a:cubicBezTo>
                  <a:cubicBezTo>
                    <a:pt x="286210" y="1601182"/>
                    <a:pt x="332509" y="1567543"/>
                    <a:pt x="332509" y="1567543"/>
                  </a:cubicBezTo>
                  <a:cubicBezTo>
                    <a:pt x="336467" y="1555668"/>
                    <a:pt x="337440" y="1542332"/>
                    <a:pt x="344384" y="1531917"/>
                  </a:cubicBezTo>
                  <a:cubicBezTo>
                    <a:pt x="403689" y="1442958"/>
                    <a:pt x="363647" y="1545378"/>
                    <a:pt x="391886" y="1460665"/>
                  </a:cubicBezTo>
                  <a:cubicBezTo>
                    <a:pt x="395844" y="1436914"/>
                    <a:pt x="388719" y="1408215"/>
                    <a:pt x="403761" y="1389413"/>
                  </a:cubicBezTo>
                  <a:cubicBezTo>
                    <a:pt x="411581" y="1379638"/>
                    <a:pt x="428445" y="1395210"/>
                    <a:pt x="439387" y="1401289"/>
                  </a:cubicBezTo>
                  <a:cubicBezTo>
                    <a:pt x="464340" y="1415152"/>
                    <a:pt x="510639" y="1448790"/>
                    <a:pt x="510639" y="1448790"/>
                  </a:cubicBezTo>
                  <a:cubicBezTo>
                    <a:pt x="518556" y="1436915"/>
                    <a:pt x="528007" y="1425930"/>
                    <a:pt x="534390" y="1413164"/>
                  </a:cubicBezTo>
                  <a:cubicBezTo>
                    <a:pt x="539988" y="1401968"/>
                    <a:pt x="537414" y="1386389"/>
                    <a:pt x="546265" y="1377538"/>
                  </a:cubicBezTo>
                  <a:cubicBezTo>
                    <a:pt x="555116" y="1368687"/>
                    <a:pt x="570016" y="1369621"/>
                    <a:pt x="581891" y="1365663"/>
                  </a:cubicBezTo>
                  <a:cubicBezTo>
                    <a:pt x="609600" y="1369621"/>
                    <a:pt x="637744" y="1371244"/>
                    <a:pt x="665018" y="1377538"/>
                  </a:cubicBezTo>
                  <a:cubicBezTo>
                    <a:pt x="689412" y="1383167"/>
                    <a:pt x="736270" y="1401289"/>
                    <a:pt x="736270" y="1401289"/>
                  </a:cubicBezTo>
                  <a:cubicBezTo>
                    <a:pt x="752104" y="1397330"/>
                    <a:pt x="770490" y="1398899"/>
                    <a:pt x="783771" y="1389413"/>
                  </a:cubicBezTo>
                  <a:cubicBezTo>
                    <a:pt x="793144" y="1382718"/>
                    <a:pt x="833525" y="1320721"/>
                    <a:pt x="843148" y="1306286"/>
                  </a:cubicBezTo>
                  <a:cubicBezTo>
                    <a:pt x="850971" y="1282816"/>
                    <a:pt x="857845" y="1251777"/>
                    <a:pt x="878774" y="1235034"/>
                  </a:cubicBezTo>
                  <a:cubicBezTo>
                    <a:pt x="888549" y="1227214"/>
                    <a:pt x="902525" y="1227117"/>
                    <a:pt x="914400" y="1223159"/>
                  </a:cubicBezTo>
                  <a:cubicBezTo>
                    <a:pt x="918358" y="1195450"/>
                    <a:pt x="906483" y="1159824"/>
                    <a:pt x="926275" y="1140032"/>
                  </a:cubicBezTo>
                  <a:cubicBezTo>
                    <a:pt x="935418" y="1130889"/>
                    <a:pt x="983667" y="1208306"/>
                    <a:pt x="985652" y="1211283"/>
                  </a:cubicBezTo>
                  <a:cubicBezTo>
                    <a:pt x="1020547" y="1315971"/>
                    <a:pt x="966011" y="1176661"/>
                    <a:pt x="1033153" y="1270660"/>
                  </a:cubicBezTo>
                  <a:cubicBezTo>
                    <a:pt x="1045543" y="1288006"/>
                    <a:pt x="1049419" y="1310077"/>
                    <a:pt x="1056904" y="1330037"/>
                  </a:cubicBezTo>
                  <a:cubicBezTo>
                    <a:pt x="1061299" y="1341758"/>
                    <a:pt x="1060633" y="1356159"/>
                    <a:pt x="1068779" y="1365663"/>
                  </a:cubicBezTo>
                  <a:cubicBezTo>
                    <a:pt x="1129361" y="1436342"/>
                    <a:pt x="1217084" y="1443511"/>
                    <a:pt x="1306286" y="1460665"/>
                  </a:cubicBezTo>
                  <a:cubicBezTo>
                    <a:pt x="1349222" y="1468922"/>
                    <a:pt x="1393371" y="1468582"/>
                    <a:pt x="1436914" y="1472541"/>
                  </a:cubicBezTo>
                  <a:cubicBezTo>
                    <a:pt x="1476499" y="1468582"/>
                    <a:pt x="1537877" y="1496247"/>
                    <a:pt x="1555668" y="1460665"/>
                  </a:cubicBezTo>
                  <a:cubicBezTo>
                    <a:pt x="1585815" y="1400372"/>
                    <a:pt x="1540986" y="1326136"/>
                    <a:pt x="1543792" y="1258785"/>
                  </a:cubicBezTo>
                  <a:cubicBezTo>
                    <a:pt x="1544992" y="1229992"/>
                    <a:pt x="1552716" y="1200369"/>
                    <a:pt x="1567543" y="1175658"/>
                  </a:cubicBezTo>
                  <a:cubicBezTo>
                    <a:pt x="1591776" y="1135270"/>
                    <a:pt x="1697418" y="1112574"/>
                    <a:pt x="1721922" y="1104406"/>
                  </a:cubicBezTo>
                  <a:lnTo>
                    <a:pt x="1757548" y="1092530"/>
                  </a:lnTo>
                  <a:cubicBezTo>
                    <a:pt x="1785257" y="1096489"/>
                    <a:pt x="1813228" y="1098917"/>
                    <a:pt x="1840675" y="1104406"/>
                  </a:cubicBezTo>
                  <a:cubicBezTo>
                    <a:pt x="1852950" y="1106861"/>
                    <a:pt x="1864265" y="1119720"/>
                    <a:pt x="1876301" y="1116281"/>
                  </a:cubicBezTo>
                  <a:cubicBezTo>
                    <a:pt x="1895332" y="1110844"/>
                    <a:pt x="1908775" y="1093536"/>
                    <a:pt x="1923803" y="1080655"/>
                  </a:cubicBezTo>
                  <a:cubicBezTo>
                    <a:pt x="2003814" y="1012074"/>
                    <a:pt x="1916312" y="1073774"/>
                    <a:pt x="1995055" y="1021278"/>
                  </a:cubicBezTo>
                  <a:cubicBezTo>
                    <a:pt x="2063123" y="919173"/>
                    <a:pt x="1981511" y="1048364"/>
                    <a:pt x="2030681" y="950026"/>
                  </a:cubicBezTo>
                  <a:cubicBezTo>
                    <a:pt x="2041003" y="929382"/>
                    <a:pt x="2055098" y="910827"/>
                    <a:pt x="2066307" y="890650"/>
                  </a:cubicBezTo>
                  <a:cubicBezTo>
                    <a:pt x="2090761" y="846632"/>
                    <a:pt x="2087919" y="849562"/>
                    <a:pt x="2101933" y="807522"/>
                  </a:cubicBezTo>
                  <a:cubicBezTo>
                    <a:pt x="2160291" y="814007"/>
                    <a:pt x="2222120" y="830699"/>
                    <a:pt x="2280062" y="807522"/>
                  </a:cubicBezTo>
                  <a:cubicBezTo>
                    <a:pt x="2298439" y="800171"/>
                    <a:pt x="2311730" y="783771"/>
                    <a:pt x="2327564" y="771896"/>
                  </a:cubicBezTo>
                  <a:cubicBezTo>
                    <a:pt x="2372951" y="681119"/>
                    <a:pt x="2333619" y="771426"/>
                    <a:pt x="2363190" y="653143"/>
                  </a:cubicBezTo>
                  <a:cubicBezTo>
                    <a:pt x="2369262" y="628855"/>
                    <a:pt x="2370023" y="600346"/>
                    <a:pt x="2386940" y="581891"/>
                  </a:cubicBezTo>
                  <a:cubicBezTo>
                    <a:pt x="2415873" y="550328"/>
                    <a:pt x="2456581" y="531774"/>
                    <a:pt x="2493818" y="510639"/>
                  </a:cubicBezTo>
                  <a:cubicBezTo>
                    <a:pt x="2796207" y="339012"/>
                    <a:pt x="2724714" y="370614"/>
                    <a:pt x="2921330" y="296883"/>
                  </a:cubicBezTo>
                  <a:cubicBezTo>
                    <a:pt x="2933205" y="308758"/>
                    <a:pt x="2946205" y="319607"/>
                    <a:pt x="2956956" y="332509"/>
                  </a:cubicBezTo>
                  <a:cubicBezTo>
                    <a:pt x="2966093" y="343473"/>
                    <a:pt x="2966435" y="368135"/>
                    <a:pt x="2980707" y="368135"/>
                  </a:cubicBezTo>
                  <a:cubicBezTo>
                    <a:pt x="2994979" y="368135"/>
                    <a:pt x="2998968" y="345683"/>
                    <a:pt x="3004457" y="332509"/>
                  </a:cubicBezTo>
                  <a:cubicBezTo>
                    <a:pt x="3071353" y="171957"/>
                    <a:pt x="3009083" y="272131"/>
                    <a:pt x="3063834" y="190006"/>
                  </a:cubicBezTo>
                  <a:cubicBezTo>
                    <a:pt x="3067792" y="170214"/>
                    <a:pt x="3072391" y="150539"/>
                    <a:pt x="3075709" y="130629"/>
                  </a:cubicBezTo>
                  <a:cubicBezTo>
                    <a:pt x="3081181" y="97797"/>
                    <a:pt x="3082388" y="46021"/>
                    <a:pt x="3099460" y="11876"/>
                  </a:cubicBezTo>
                  <a:cubicBezTo>
                    <a:pt x="3101964" y="6869"/>
                    <a:pt x="3107377" y="3959"/>
                    <a:pt x="3111335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7" name="34 Grupo"/>
            <p:cNvGrpSpPr/>
            <p:nvPr/>
          </p:nvGrpSpPr>
          <p:grpSpPr>
            <a:xfrm>
              <a:off x="5413808" y="2780929"/>
              <a:ext cx="2830600" cy="2543626"/>
              <a:chOff x="5413808" y="2780929"/>
              <a:chExt cx="2830600" cy="2543626"/>
            </a:xfrm>
          </p:grpSpPr>
          <p:cxnSp>
            <p:nvCxnSpPr>
              <p:cNvPr id="18" name="17 Conector recto de flecha"/>
              <p:cNvCxnSpPr/>
              <p:nvPr/>
            </p:nvCxnSpPr>
            <p:spPr>
              <a:xfrm>
                <a:off x="5940152" y="4797152"/>
                <a:ext cx="230425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18 Conector recto de flecha"/>
              <p:cNvCxnSpPr/>
              <p:nvPr/>
            </p:nvCxnSpPr>
            <p:spPr>
              <a:xfrm flipV="1">
                <a:off x="5940152" y="2996952"/>
                <a:ext cx="0" cy="18002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>
              <a:xfrm>
                <a:off x="5994838" y="4910766"/>
                <a:ext cx="2227282" cy="413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/>
                  <a:t>Time of </a:t>
                </a:r>
                <a:r>
                  <a:rPr lang="es-MX" sz="1400" dirty="0" err="1" smtClean="0"/>
                  <a:t>the</a:t>
                </a:r>
                <a:r>
                  <a:rPr lang="es-MX" sz="1400" dirty="0" smtClean="0"/>
                  <a:t> </a:t>
                </a:r>
                <a:r>
                  <a:rPr lang="es-MX" sz="1400" dirty="0" err="1" smtClean="0"/>
                  <a:t>day</a:t>
                </a:r>
                <a:endParaRPr lang="es-MX" sz="1400" dirty="0"/>
              </a:p>
            </p:txBody>
          </p:sp>
          <p:sp>
            <p:nvSpPr>
              <p:cNvPr id="21" name="20 CuadroTexto"/>
              <p:cNvSpPr txBox="1"/>
              <p:nvPr/>
            </p:nvSpPr>
            <p:spPr>
              <a:xfrm rot="16200000">
                <a:off x="4468634" y="3726103"/>
                <a:ext cx="2304256" cy="41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/>
                  <a:t>GPS –</a:t>
                </a:r>
                <a:r>
                  <a:rPr lang="es-MX" sz="1400" dirty="0" err="1" smtClean="0"/>
                  <a:t>Clock</a:t>
                </a:r>
                <a:r>
                  <a:rPr lang="es-MX" sz="1400" dirty="0" smtClean="0"/>
                  <a:t> A</a:t>
                </a:r>
                <a:endParaRPr lang="es-MX" sz="1400" dirty="0"/>
              </a:p>
            </p:txBody>
          </p:sp>
        </p:grpSp>
      </p:grpSp>
      <p:grpSp>
        <p:nvGrpSpPr>
          <p:cNvPr id="22" name="21 Grupo"/>
          <p:cNvGrpSpPr/>
          <p:nvPr/>
        </p:nvGrpSpPr>
        <p:grpSpPr>
          <a:xfrm>
            <a:off x="6978092" y="4608513"/>
            <a:ext cx="2058404" cy="2174652"/>
            <a:chOff x="5336758" y="4509120"/>
            <a:chExt cx="2835642" cy="2516380"/>
          </a:xfrm>
        </p:grpSpPr>
        <p:sp>
          <p:nvSpPr>
            <p:cNvPr id="23" name="22 Forma libre"/>
            <p:cNvSpPr/>
            <p:nvPr/>
          </p:nvSpPr>
          <p:spPr>
            <a:xfrm>
              <a:off x="6012161" y="5204320"/>
              <a:ext cx="1873220" cy="1108452"/>
            </a:xfrm>
            <a:custGeom>
              <a:avLst/>
              <a:gdLst>
                <a:gd name="connsiteX0" fmla="*/ 0 w 4061361"/>
                <a:gd name="connsiteY0" fmla="*/ 0 h 939556"/>
                <a:gd name="connsiteX1" fmla="*/ 71252 w 4061361"/>
                <a:gd name="connsiteY1" fmla="*/ 35626 h 939556"/>
                <a:gd name="connsiteX2" fmla="*/ 213756 w 4061361"/>
                <a:gd name="connsiteY2" fmla="*/ 71252 h 939556"/>
                <a:gd name="connsiteX3" fmla="*/ 225631 w 4061361"/>
                <a:gd name="connsiteY3" fmla="*/ 106878 h 939556"/>
                <a:gd name="connsiteX4" fmla="*/ 261257 w 4061361"/>
                <a:gd name="connsiteY4" fmla="*/ 95002 h 939556"/>
                <a:gd name="connsiteX5" fmla="*/ 320634 w 4061361"/>
                <a:gd name="connsiteY5" fmla="*/ 106878 h 939556"/>
                <a:gd name="connsiteX6" fmla="*/ 427511 w 4061361"/>
                <a:gd name="connsiteY6" fmla="*/ 166254 h 939556"/>
                <a:gd name="connsiteX7" fmla="*/ 463137 w 4061361"/>
                <a:gd name="connsiteY7" fmla="*/ 190005 h 939556"/>
                <a:gd name="connsiteX8" fmla="*/ 510639 w 4061361"/>
                <a:gd name="connsiteY8" fmla="*/ 178130 h 939556"/>
                <a:gd name="connsiteX9" fmla="*/ 546265 w 4061361"/>
                <a:gd name="connsiteY9" fmla="*/ 190005 h 939556"/>
                <a:gd name="connsiteX10" fmla="*/ 593766 w 4061361"/>
                <a:gd name="connsiteY10" fmla="*/ 261257 h 939556"/>
                <a:gd name="connsiteX11" fmla="*/ 617517 w 4061361"/>
                <a:gd name="connsiteY11" fmla="*/ 296883 h 939556"/>
                <a:gd name="connsiteX12" fmla="*/ 688769 w 4061361"/>
                <a:gd name="connsiteY12" fmla="*/ 332509 h 939556"/>
                <a:gd name="connsiteX13" fmla="*/ 760021 w 4061361"/>
                <a:gd name="connsiteY13" fmla="*/ 296883 h 939556"/>
                <a:gd name="connsiteX14" fmla="*/ 795647 w 4061361"/>
                <a:gd name="connsiteY14" fmla="*/ 285008 h 939556"/>
                <a:gd name="connsiteX15" fmla="*/ 807522 w 4061361"/>
                <a:gd name="connsiteY15" fmla="*/ 320634 h 939556"/>
                <a:gd name="connsiteX16" fmla="*/ 831273 w 4061361"/>
                <a:gd name="connsiteY16" fmla="*/ 380010 h 939556"/>
                <a:gd name="connsiteX17" fmla="*/ 855023 w 4061361"/>
                <a:gd name="connsiteY17" fmla="*/ 415636 h 939556"/>
                <a:gd name="connsiteX18" fmla="*/ 866899 w 4061361"/>
                <a:gd name="connsiteY18" fmla="*/ 451262 h 939556"/>
                <a:gd name="connsiteX19" fmla="*/ 890649 w 4061361"/>
                <a:gd name="connsiteY19" fmla="*/ 486888 h 939556"/>
                <a:gd name="connsiteX20" fmla="*/ 938150 w 4061361"/>
                <a:gd name="connsiteY20" fmla="*/ 593766 h 939556"/>
                <a:gd name="connsiteX21" fmla="*/ 1021278 w 4061361"/>
                <a:gd name="connsiteY21" fmla="*/ 522514 h 939556"/>
                <a:gd name="connsiteX22" fmla="*/ 1045028 w 4061361"/>
                <a:gd name="connsiteY22" fmla="*/ 475013 h 939556"/>
                <a:gd name="connsiteX23" fmla="*/ 1092530 w 4061361"/>
                <a:gd name="connsiteY23" fmla="*/ 463137 h 939556"/>
                <a:gd name="connsiteX24" fmla="*/ 1235034 w 4061361"/>
                <a:gd name="connsiteY24" fmla="*/ 439387 h 939556"/>
                <a:gd name="connsiteX25" fmla="*/ 1270660 w 4061361"/>
                <a:gd name="connsiteY25" fmla="*/ 415636 h 939556"/>
                <a:gd name="connsiteX26" fmla="*/ 1306286 w 4061361"/>
                <a:gd name="connsiteY26" fmla="*/ 463137 h 939556"/>
                <a:gd name="connsiteX27" fmla="*/ 1341911 w 4061361"/>
                <a:gd name="connsiteY27" fmla="*/ 403761 h 939556"/>
                <a:gd name="connsiteX28" fmla="*/ 1389413 w 4061361"/>
                <a:gd name="connsiteY28" fmla="*/ 391886 h 939556"/>
                <a:gd name="connsiteX29" fmla="*/ 1425039 w 4061361"/>
                <a:gd name="connsiteY29" fmla="*/ 403761 h 939556"/>
                <a:gd name="connsiteX30" fmla="*/ 1436914 w 4061361"/>
                <a:gd name="connsiteY30" fmla="*/ 439387 h 939556"/>
                <a:gd name="connsiteX31" fmla="*/ 1484415 w 4061361"/>
                <a:gd name="connsiteY31" fmla="*/ 522514 h 939556"/>
                <a:gd name="connsiteX32" fmla="*/ 1543792 w 4061361"/>
                <a:gd name="connsiteY32" fmla="*/ 617517 h 939556"/>
                <a:gd name="connsiteX33" fmla="*/ 1555667 w 4061361"/>
                <a:gd name="connsiteY33" fmla="*/ 653143 h 939556"/>
                <a:gd name="connsiteX34" fmla="*/ 1579418 w 4061361"/>
                <a:gd name="connsiteY34" fmla="*/ 700644 h 939556"/>
                <a:gd name="connsiteX35" fmla="*/ 1615044 w 4061361"/>
                <a:gd name="connsiteY35" fmla="*/ 795647 h 939556"/>
                <a:gd name="connsiteX36" fmla="*/ 1674421 w 4061361"/>
                <a:gd name="connsiteY36" fmla="*/ 748145 h 939556"/>
                <a:gd name="connsiteX37" fmla="*/ 1698171 w 4061361"/>
                <a:gd name="connsiteY37" fmla="*/ 700644 h 939556"/>
                <a:gd name="connsiteX38" fmla="*/ 1745673 w 4061361"/>
                <a:gd name="connsiteY38" fmla="*/ 653143 h 939556"/>
                <a:gd name="connsiteX39" fmla="*/ 1769423 w 4061361"/>
                <a:gd name="connsiteY39" fmla="*/ 617517 h 939556"/>
                <a:gd name="connsiteX40" fmla="*/ 1852550 w 4061361"/>
                <a:gd name="connsiteY40" fmla="*/ 558140 h 939556"/>
                <a:gd name="connsiteX41" fmla="*/ 1888176 w 4061361"/>
                <a:gd name="connsiteY41" fmla="*/ 593766 h 939556"/>
                <a:gd name="connsiteX42" fmla="*/ 1935678 w 4061361"/>
                <a:gd name="connsiteY42" fmla="*/ 605641 h 939556"/>
                <a:gd name="connsiteX43" fmla="*/ 2208810 w 4061361"/>
                <a:gd name="connsiteY43" fmla="*/ 581891 h 939556"/>
                <a:gd name="connsiteX44" fmla="*/ 2256311 w 4061361"/>
                <a:gd name="connsiteY44" fmla="*/ 593766 h 939556"/>
                <a:gd name="connsiteX45" fmla="*/ 2280062 w 4061361"/>
                <a:gd name="connsiteY45" fmla="*/ 641267 h 939556"/>
                <a:gd name="connsiteX46" fmla="*/ 2315688 w 4061361"/>
                <a:gd name="connsiteY46" fmla="*/ 665018 h 939556"/>
                <a:gd name="connsiteX47" fmla="*/ 2422566 w 4061361"/>
                <a:gd name="connsiteY47" fmla="*/ 641267 h 939556"/>
                <a:gd name="connsiteX48" fmla="*/ 2458192 w 4061361"/>
                <a:gd name="connsiteY48" fmla="*/ 629392 h 939556"/>
                <a:gd name="connsiteX49" fmla="*/ 2588821 w 4061361"/>
                <a:gd name="connsiteY49" fmla="*/ 700644 h 939556"/>
                <a:gd name="connsiteX50" fmla="*/ 2648197 w 4061361"/>
                <a:gd name="connsiteY50" fmla="*/ 795647 h 939556"/>
                <a:gd name="connsiteX51" fmla="*/ 2660073 w 4061361"/>
                <a:gd name="connsiteY51" fmla="*/ 831273 h 939556"/>
                <a:gd name="connsiteX52" fmla="*/ 2671948 w 4061361"/>
                <a:gd name="connsiteY52" fmla="*/ 926275 h 939556"/>
                <a:gd name="connsiteX53" fmla="*/ 2719449 w 4061361"/>
                <a:gd name="connsiteY53" fmla="*/ 914400 h 939556"/>
                <a:gd name="connsiteX54" fmla="*/ 2790701 w 4061361"/>
                <a:gd name="connsiteY54" fmla="*/ 902524 h 939556"/>
                <a:gd name="connsiteX55" fmla="*/ 2802576 w 4061361"/>
                <a:gd name="connsiteY55" fmla="*/ 866899 h 939556"/>
                <a:gd name="connsiteX56" fmla="*/ 2850078 w 4061361"/>
                <a:gd name="connsiteY56" fmla="*/ 831273 h 939556"/>
                <a:gd name="connsiteX57" fmla="*/ 2885704 w 4061361"/>
                <a:gd name="connsiteY57" fmla="*/ 795647 h 939556"/>
                <a:gd name="connsiteX58" fmla="*/ 2897579 w 4061361"/>
                <a:gd name="connsiteY58" fmla="*/ 760021 h 939556"/>
                <a:gd name="connsiteX59" fmla="*/ 2909454 w 4061361"/>
                <a:gd name="connsiteY59" fmla="*/ 688769 h 939556"/>
                <a:gd name="connsiteX60" fmla="*/ 2956956 w 4061361"/>
                <a:gd name="connsiteY60" fmla="*/ 700644 h 939556"/>
                <a:gd name="connsiteX61" fmla="*/ 3028208 w 4061361"/>
                <a:gd name="connsiteY61" fmla="*/ 688769 h 939556"/>
                <a:gd name="connsiteX62" fmla="*/ 3087584 w 4061361"/>
                <a:gd name="connsiteY62" fmla="*/ 700644 h 939556"/>
                <a:gd name="connsiteX63" fmla="*/ 3146961 w 4061361"/>
                <a:gd name="connsiteY63" fmla="*/ 748145 h 939556"/>
                <a:gd name="connsiteX64" fmla="*/ 3182587 w 4061361"/>
                <a:gd name="connsiteY64" fmla="*/ 783771 h 939556"/>
                <a:gd name="connsiteX65" fmla="*/ 3218213 w 4061361"/>
                <a:gd name="connsiteY65" fmla="*/ 795647 h 939556"/>
                <a:gd name="connsiteX66" fmla="*/ 3420093 w 4061361"/>
                <a:gd name="connsiteY66" fmla="*/ 760021 h 939556"/>
                <a:gd name="connsiteX67" fmla="*/ 3503221 w 4061361"/>
                <a:gd name="connsiteY67" fmla="*/ 783771 h 939556"/>
                <a:gd name="connsiteX68" fmla="*/ 3491345 w 4061361"/>
                <a:gd name="connsiteY68" fmla="*/ 748145 h 939556"/>
                <a:gd name="connsiteX69" fmla="*/ 3598223 w 4061361"/>
                <a:gd name="connsiteY69" fmla="*/ 665018 h 939556"/>
                <a:gd name="connsiteX70" fmla="*/ 3693226 w 4061361"/>
                <a:gd name="connsiteY70" fmla="*/ 641267 h 939556"/>
                <a:gd name="connsiteX71" fmla="*/ 3728852 w 4061361"/>
                <a:gd name="connsiteY71" fmla="*/ 629392 h 939556"/>
                <a:gd name="connsiteX72" fmla="*/ 3776353 w 4061361"/>
                <a:gd name="connsiteY72" fmla="*/ 593766 h 939556"/>
                <a:gd name="connsiteX73" fmla="*/ 3811979 w 4061361"/>
                <a:gd name="connsiteY73" fmla="*/ 581891 h 939556"/>
                <a:gd name="connsiteX74" fmla="*/ 3918857 w 4061361"/>
                <a:gd name="connsiteY74" fmla="*/ 593766 h 939556"/>
                <a:gd name="connsiteX75" fmla="*/ 3942608 w 4061361"/>
                <a:gd name="connsiteY75" fmla="*/ 629392 h 939556"/>
                <a:gd name="connsiteX76" fmla="*/ 4013860 w 4061361"/>
                <a:gd name="connsiteY76" fmla="*/ 653143 h 939556"/>
                <a:gd name="connsiteX77" fmla="*/ 4061361 w 4061361"/>
                <a:gd name="connsiteY77" fmla="*/ 581891 h 93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61361" h="939556">
                  <a:moveTo>
                    <a:pt x="0" y="0"/>
                  </a:moveTo>
                  <a:cubicBezTo>
                    <a:pt x="23751" y="11875"/>
                    <a:pt x="45595" y="28784"/>
                    <a:pt x="71252" y="35626"/>
                  </a:cubicBezTo>
                  <a:cubicBezTo>
                    <a:pt x="239394" y="80464"/>
                    <a:pt x="129560" y="15120"/>
                    <a:pt x="213756" y="71252"/>
                  </a:cubicBezTo>
                  <a:cubicBezTo>
                    <a:pt x="217714" y="83127"/>
                    <a:pt x="214435" y="101280"/>
                    <a:pt x="225631" y="106878"/>
                  </a:cubicBezTo>
                  <a:cubicBezTo>
                    <a:pt x="236827" y="112476"/>
                    <a:pt x="248739" y="95002"/>
                    <a:pt x="261257" y="95002"/>
                  </a:cubicBezTo>
                  <a:cubicBezTo>
                    <a:pt x="281441" y="95002"/>
                    <a:pt x="300842" y="102919"/>
                    <a:pt x="320634" y="106878"/>
                  </a:cubicBezTo>
                  <a:cubicBezTo>
                    <a:pt x="402301" y="161322"/>
                    <a:pt x="364806" y="145352"/>
                    <a:pt x="427511" y="166254"/>
                  </a:cubicBezTo>
                  <a:cubicBezTo>
                    <a:pt x="439386" y="174171"/>
                    <a:pt x="449008" y="187986"/>
                    <a:pt x="463137" y="190005"/>
                  </a:cubicBezTo>
                  <a:cubicBezTo>
                    <a:pt x="479294" y="192313"/>
                    <a:pt x="494318" y="178130"/>
                    <a:pt x="510639" y="178130"/>
                  </a:cubicBezTo>
                  <a:cubicBezTo>
                    <a:pt x="523157" y="178130"/>
                    <a:pt x="534390" y="186047"/>
                    <a:pt x="546265" y="190005"/>
                  </a:cubicBezTo>
                  <a:cubicBezTo>
                    <a:pt x="567134" y="252613"/>
                    <a:pt x="544347" y="201955"/>
                    <a:pt x="593766" y="261257"/>
                  </a:cubicBezTo>
                  <a:cubicBezTo>
                    <a:pt x="602903" y="272221"/>
                    <a:pt x="607425" y="286791"/>
                    <a:pt x="617517" y="296883"/>
                  </a:cubicBezTo>
                  <a:cubicBezTo>
                    <a:pt x="640539" y="319905"/>
                    <a:pt x="659792" y="322850"/>
                    <a:pt x="688769" y="332509"/>
                  </a:cubicBezTo>
                  <a:cubicBezTo>
                    <a:pt x="712520" y="320634"/>
                    <a:pt x="735756" y="307668"/>
                    <a:pt x="760021" y="296883"/>
                  </a:cubicBezTo>
                  <a:cubicBezTo>
                    <a:pt x="771460" y="291799"/>
                    <a:pt x="784451" y="279410"/>
                    <a:pt x="795647" y="285008"/>
                  </a:cubicBezTo>
                  <a:cubicBezTo>
                    <a:pt x="806843" y="290606"/>
                    <a:pt x="803127" y="308913"/>
                    <a:pt x="807522" y="320634"/>
                  </a:cubicBezTo>
                  <a:cubicBezTo>
                    <a:pt x="815007" y="340593"/>
                    <a:pt x="821740" y="360944"/>
                    <a:pt x="831273" y="380010"/>
                  </a:cubicBezTo>
                  <a:cubicBezTo>
                    <a:pt x="837656" y="392775"/>
                    <a:pt x="848640" y="402871"/>
                    <a:pt x="855023" y="415636"/>
                  </a:cubicBezTo>
                  <a:cubicBezTo>
                    <a:pt x="860621" y="426832"/>
                    <a:pt x="861301" y="440066"/>
                    <a:pt x="866899" y="451262"/>
                  </a:cubicBezTo>
                  <a:cubicBezTo>
                    <a:pt x="873282" y="464027"/>
                    <a:pt x="884853" y="473846"/>
                    <a:pt x="890649" y="486888"/>
                  </a:cubicBezTo>
                  <a:cubicBezTo>
                    <a:pt x="947176" y="614076"/>
                    <a:pt x="884401" y="513140"/>
                    <a:pt x="938150" y="593766"/>
                  </a:cubicBezTo>
                  <a:cubicBezTo>
                    <a:pt x="963100" y="575054"/>
                    <a:pt x="1002193" y="549234"/>
                    <a:pt x="1021278" y="522514"/>
                  </a:cubicBezTo>
                  <a:cubicBezTo>
                    <a:pt x="1031567" y="508109"/>
                    <a:pt x="1031429" y="486346"/>
                    <a:pt x="1045028" y="475013"/>
                  </a:cubicBezTo>
                  <a:cubicBezTo>
                    <a:pt x="1057566" y="464564"/>
                    <a:pt x="1076488" y="466145"/>
                    <a:pt x="1092530" y="463137"/>
                  </a:cubicBezTo>
                  <a:cubicBezTo>
                    <a:pt x="1139862" y="454262"/>
                    <a:pt x="1187533" y="447304"/>
                    <a:pt x="1235034" y="439387"/>
                  </a:cubicBezTo>
                  <a:cubicBezTo>
                    <a:pt x="1246909" y="431470"/>
                    <a:pt x="1257120" y="411123"/>
                    <a:pt x="1270660" y="415636"/>
                  </a:cubicBezTo>
                  <a:cubicBezTo>
                    <a:pt x="1289437" y="421895"/>
                    <a:pt x="1286763" y="466391"/>
                    <a:pt x="1306286" y="463137"/>
                  </a:cubicBezTo>
                  <a:cubicBezTo>
                    <a:pt x="1329053" y="459343"/>
                    <a:pt x="1324386" y="418782"/>
                    <a:pt x="1341911" y="403761"/>
                  </a:cubicBezTo>
                  <a:cubicBezTo>
                    <a:pt x="1354303" y="393139"/>
                    <a:pt x="1373579" y="395844"/>
                    <a:pt x="1389413" y="391886"/>
                  </a:cubicBezTo>
                  <a:cubicBezTo>
                    <a:pt x="1401288" y="395844"/>
                    <a:pt x="1416188" y="394910"/>
                    <a:pt x="1425039" y="403761"/>
                  </a:cubicBezTo>
                  <a:cubicBezTo>
                    <a:pt x="1433890" y="412612"/>
                    <a:pt x="1431316" y="428191"/>
                    <a:pt x="1436914" y="439387"/>
                  </a:cubicBezTo>
                  <a:cubicBezTo>
                    <a:pt x="1451186" y="467932"/>
                    <a:pt x="1467995" y="495148"/>
                    <a:pt x="1484415" y="522514"/>
                  </a:cubicBezTo>
                  <a:cubicBezTo>
                    <a:pt x="1512678" y="569620"/>
                    <a:pt x="1514231" y="558395"/>
                    <a:pt x="1543792" y="617517"/>
                  </a:cubicBezTo>
                  <a:cubicBezTo>
                    <a:pt x="1549390" y="628713"/>
                    <a:pt x="1550736" y="641637"/>
                    <a:pt x="1555667" y="653143"/>
                  </a:cubicBezTo>
                  <a:cubicBezTo>
                    <a:pt x="1562640" y="669414"/>
                    <a:pt x="1572228" y="684467"/>
                    <a:pt x="1579418" y="700644"/>
                  </a:cubicBezTo>
                  <a:cubicBezTo>
                    <a:pt x="1598352" y="743246"/>
                    <a:pt x="1601986" y="756473"/>
                    <a:pt x="1615044" y="795647"/>
                  </a:cubicBezTo>
                  <a:cubicBezTo>
                    <a:pt x="1634836" y="779813"/>
                    <a:pt x="1657730" y="767220"/>
                    <a:pt x="1674421" y="748145"/>
                  </a:cubicBezTo>
                  <a:cubicBezTo>
                    <a:pt x="1686078" y="734822"/>
                    <a:pt x="1687549" y="714806"/>
                    <a:pt x="1698171" y="700644"/>
                  </a:cubicBezTo>
                  <a:cubicBezTo>
                    <a:pt x="1711607" y="682730"/>
                    <a:pt x="1731100" y="670145"/>
                    <a:pt x="1745673" y="653143"/>
                  </a:cubicBezTo>
                  <a:cubicBezTo>
                    <a:pt x="1754961" y="642307"/>
                    <a:pt x="1759331" y="627609"/>
                    <a:pt x="1769423" y="617517"/>
                  </a:cubicBezTo>
                  <a:cubicBezTo>
                    <a:pt x="1784152" y="602788"/>
                    <a:pt x="1832322" y="571625"/>
                    <a:pt x="1852550" y="558140"/>
                  </a:cubicBezTo>
                  <a:cubicBezTo>
                    <a:pt x="1864425" y="570015"/>
                    <a:pt x="1873594" y="585434"/>
                    <a:pt x="1888176" y="593766"/>
                  </a:cubicBezTo>
                  <a:cubicBezTo>
                    <a:pt x="1902347" y="601864"/>
                    <a:pt x="1919368" y="606245"/>
                    <a:pt x="1935678" y="605641"/>
                  </a:cubicBezTo>
                  <a:cubicBezTo>
                    <a:pt x="2027003" y="602259"/>
                    <a:pt x="2117766" y="589808"/>
                    <a:pt x="2208810" y="581891"/>
                  </a:cubicBezTo>
                  <a:cubicBezTo>
                    <a:pt x="2224644" y="585849"/>
                    <a:pt x="2243773" y="583318"/>
                    <a:pt x="2256311" y="593766"/>
                  </a:cubicBezTo>
                  <a:cubicBezTo>
                    <a:pt x="2269911" y="605099"/>
                    <a:pt x="2268729" y="627667"/>
                    <a:pt x="2280062" y="641267"/>
                  </a:cubicBezTo>
                  <a:cubicBezTo>
                    <a:pt x="2289199" y="652231"/>
                    <a:pt x="2303813" y="657101"/>
                    <a:pt x="2315688" y="665018"/>
                  </a:cubicBezTo>
                  <a:cubicBezTo>
                    <a:pt x="2395887" y="638286"/>
                    <a:pt x="2297167" y="669134"/>
                    <a:pt x="2422566" y="641267"/>
                  </a:cubicBezTo>
                  <a:cubicBezTo>
                    <a:pt x="2434786" y="638552"/>
                    <a:pt x="2446317" y="633350"/>
                    <a:pt x="2458192" y="629392"/>
                  </a:cubicBezTo>
                  <a:cubicBezTo>
                    <a:pt x="2467611" y="634101"/>
                    <a:pt x="2578366" y="687202"/>
                    <a:pt x="2588821" y="700644"/>
                  </a:cubicBezTo>
                  <a:cubicBezTo>
                    <a:pt x="2695356" y="837618"/>
                    <a:pt x="2547118" y="728260"/>
                    <a:pt x="2648197" y="795647"/>
                  </a:cubicBezTo>
                  <a:cubicBezTo>
                    <a:pt x="2652156" y="807522"/>
                    <a:pt x="2657834" y="818957"/>
                    <a:pt x="2660073" y="831273"/>
                  </a:cubicBezTo>
                  <a:cubicBezTo>
                    <a:pt x="2665782" y="862672"/>
                    <a:pt x="2653399" y="900306"/>
                    <a:pt x="2671948" y="926275"/>
                  </a:cubicBezTo>
                  <a:cubicBezTo>
                    <a:pt x="2681434" y="939556"/>
                    <a:pt x="2703445" y="917601"/>
                    <a:pt x="2719449" y="914400"/>
                  </a:cubicBezTo>
                  <a:cubicBezTo>
                    <a:pt x="2743060" y="909678"/>
                    <a:pt x="2766950" y="906483"/>
                    <a:pt x="2790701" y="902524"/>
                  </a:cubicBezTo>
                  <a:cubicBezTo>
                    <a:pt x="2794659" y="890649"/>
                    <a:pt x="2794562" y="876515"/>
                    <a:pt x="2802576" y="866899"/>
                  </a:cubicBezTo>
                  <a:cubicBezTo>
                    <a:pt x="2815247" y="851694"/>
                    <a:pt x="2835050" y="844154"/>
                    <a:pt x="2850078" y="831273"/>
                  </a:cubicBezTo>
                  <a:cubicBezTo>
                    <a:pt x="2862829" y="820343"/>
                    <a:pt x="2873829" y="807522"/>
                    <a:pt x="2885704" y="795647"/>
                  </a:cubicBezTo>
                  <a:cubicBezTo>
                    <a:pt x="2889662" y="783772"/>
                    <a:pt x="2894864" y="772241"/>
                    <a:pt x="2897579" y="760021"/>
                  </a:cubicBezTo>
                  <a:cubicBezTo>
                    <a:pt x="2902802" y="736516"/>
                    <a:pt x="2892428" y="705795"/>
                    <a:pt x="2909454" y="688769"/>
                  </a:cubicBezTo>
                  <a:cubicBezTo>
                    <a:pt x="2920995" y="677228"/>
                    <a:pt x="2941122" y="696686"/>
                    <a:pt x="2956956" y="700644"/>
                  </a:cubicBezTo>
                  <a:cubicBezTo>
                    <a:pt x="3038344" y="754903"/>
                    <a:pt x="2945085" y="709550"/>
                    <a:pt x="3028208" y="688769"/>
                  </a:cubicBezTo>
                  <a:cubicBezTo>
                    <a:pt x="3047789" y="683874"/>
                    <a:pt x="3067792" y="696686"/>
                    <a:pt x="3087584" y="700644"/>
                  </a:cubicBezTo>
                  <a:cubicBezTo>
                    <a:pt x="3107376" y="716478"/>
                    <a:pt x="3127886" y="731454"/>
                    <a:pt x="3146961" y="748145"/>
                  </a:cubicBezTo>
                  <a:cubicBezTo>
                    <a:pt x="3159600" y="759204"/>
                    <a:pt x="3168613" y="774455"/>
                    <a:pt x="3182587" y="783771"/>
                  </a:cubicBezTo>
                  <a:cubicBezTo>
                    <a:pt x="3193002" y="790715"/>
                    <a:pt x="3206338" y="791688"/>
                    <a:pt x="3218213" y="795647"/>
                  </a:cubicBezTo>
                  <a:cubicBezTo>
                    <a:pt x="3285506" y="783772"/>
                    <a:pt x="3351819" y="762866"/>
                    <a:pt x="3420093" y="760021"/>
                  </a:cubicBezTo>
                  <a:cubicBezTo>
                    <a:pt x="3448886" y="758821"/>
                    <a:pt x="3474795" y="788509"/>
                    <a:pt x="3503221" y="783771"/>
                  </a:cubicBezTo>
                  <a:cubicBezTo>
                    <a:pt x="3515568" y="781713"/>
                    <a:pt x="3495304" y="760020"/>
                    <a:pt x="3491345" y="748145"/>
                  </a:cubicBezTo>
                  <a:cubicBezTo>
                    <a:pt x="3547155" y="692335"/>
                    <a:pt x="3512997" y="721835"/>
                    <a:pt x="3598223" y="665018"/>
                  </a:cubicBezTo>
                  <a:cubicBezTo>
                    <a:pt x="3625383" y="646911"/>
                    <a:pt x="3661734" y="649856"/>
                    <a:pt x="3693226" y="641267"/>
                  </a:cubicBezTo>
                  <a:cubicBezTo>
                    <a:pt x="3705303" y="637973"/>
                    <a:pt x="3716977" y="633350"/>
                    <a:pt x="3728852" y="629392"/>
                  </a:cubicBezTo>
                  <a:cubicBezTo>
                    <a:pt x="3798034" y="675514"/>
                    <a:pt x="3737974" y="651335"/>
                    <a:pt x="3776353" y="593766"/>
                  </a:cubicBezTo>
                  <a:cubicBezTo>
                    <a:pt x="3783297" y="583351"/>
                    <a:pt x="3800104" y="585849"/>
                    <a:pt x="3811979" y="581891"/>
                  </a:cubicBezTo>
                  <a:cubicBezTo>
                    <a:pt x="3847605" y="585849"/>
                    <a:pt x="3885170" y="581516"/>
                    <a:pt x="3918857" y="593766"/>
                  </a:cubicBezTo>
                  <a:cubicBezTo>
                    <a:pt x="3932270" y="598643"/>
                    <a:pt x="3930505" y="621828"/>
                    <a:pt x="3942608" y="629392"/>
                  </a:cubicBezTo>
                  <a:cubicBezTo>
                    <a:pt x="3963838" y="642661"/>
                    <a:pt x="4013860" y="653143"/>
                    <a:pt x="4013860" y="653143"/>
                  </a:cubicBezTo>
                  <a:cubicBezTo>
                    <a:pt x="4054797" y="598560"/>
                    <a:pt x="4040635" y="623344"/>
                    <a:pt x="4061361" y="581891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4" name="35 Grupo"/>
            <p:cNvGrpSpPr/>
            <p:nvPr/>
          </p:nvGrpSpPr>
          <p:grpSpPr>
            <a:xfrm>
              <a:off x="5336758" y="4509120"/>
              <a:ext cx="2835642" cy="2516380"/>
              <a:chOff x="5408766" y="2780929"/>
              <a:chExt cx="2835642" cy="2516380"/>
            </a:xfrm>
          </p:grpSpPr>
          <p:cxnSp>
            <p:nvCxnSpPr>
              <p:cNvPr id="25" name="24 Conector recto de flecha"/>
              <p:cNvCxnSpPr/>
              <p:nvPr/>
            </p:nvCxnSpPr>
            <p:spPr>
              <a:xfrm>
                <a:off x="5940152" y="4797152"/>
                <a:ext cx="230425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 de flecha"/>
              <p:cNvCxnSpPr/>
              <p:nvPr/>
            </p:nvCxnSpPr>
            <p:spPr>
              <a:xfrm flipV="1">
                <a:off x="5940152" y="2996952"/>
                <a:ext cx="0" cy="18002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26 CuadroTexto"/>
              <p:cNvSpPr txBox="1"/>
              <p:nvPr/>
            </p:nvSpPr>
            <p:spPr>
              <a:xfrm>
                <a:off x="5962863" y="4941167"/>
                <a:ext cx="2182349" cy="356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/>
                  <a:t>Time of </a:t>
                </a:r>
                <a:r>
                  <a:rPr lang="es-MX" sz="1400" dirty="0" err="1" smtClean="0"/>
                  <a:t>the</a:t>
                </a:r>
                <a:r>
                  <a:rPr lang="es-MX" sz="1400" dirty="0" smtClean="0"/>
                  <a:t> </a:t>
                </a:r>
                <a:r>
                  <a:rPr lang="es-MX" sz="1400" dirty="0" err="1" smtClean="0"/>
                  <a:t>day</a:t>
                </a:r>
                <a:endParaRPr lang="es-MX" sz="1400" dirty="0"/>
              </a:p>
            </p:txBody>
          </p:sp>
          <p:sp>
            <p:nvSpPr>
              <p:cNvPr id="28" name="27 CuadroTexto"/>
              <p:cNvSpPr txBox="1"/>
              <p:nvPr/>
            </p:nvSpPr>
            <p:spPr>
              <a:xfrm rot="16200000">
                <a:off x="4468634" y="3721061"/>
                <a:ext cx="2304256" cy="423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/>
                  <a:t>GPS – </a:t>
                </a:r>
                <a:r>
                  <a:rPr lang="es-MX" sz="1400" dirty="0" err="1" smtClean="0"/>
                  <a:t>clock</a:t>
                </a:r>
                <a:r>
                  <a:rPr lang="es-MX" sz="1400" dirty="0" smtClean="0"/>
                  <a:t> B</a:t>
                </a:r>
                <a:endParaRPr lang="es-MX" sz="1400" dirty="0"/>
              </a:p>
            </p:txBody>
          </p:sp>
        </p:grpSp>
      </p:grpSp>
      <p:sp>
        <p:nvSpPr>
          <p:cNvPr id="29" name="28 Flecha derecha"/>
          <p:cNvSpPr/>
          <p:nvPr/>
        </p:nvSpPr>
        <p:spPr>
          <a:xfrm rot="5400000">
            <a:off x="1007604" y="4473116"/>
            <a:ext cx="50405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Flecha derecha"/>
          <p:cNvSpPr/>
          <p:nvPr/>
        </p:nvSpPr>
        <p:spPr>
          <a:xfrm>
            <a:off x="6444208" y="5481228"/>
            <a:ext cx="50405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-36512" y="15960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A NEW ALGORITHM FOR CLOCK WEIGHTS</a:t>
            </a:r>
          </a:p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FOR THE SIM TIME SCALE</a:t>
            </a:r>
            <a:endParaRPr lang="es-MX" sz="2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25228"/>
            <a:ext cx="4107582" cy="553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52425" y="279400"/>
            <a:ext cx="8445500" cy="6296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63588" y="563563"/>
            <a:ext cx="7766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err="1" smtClean="0">
                <a:solidFill>
                  <a:schemeClr val="bg1"/>
                </a:solidFill>
              </a:rPr>
              <a:t>Optical</a:t>
            </a:r>
            <a:r>
              <a:rPr lang="es-MX" sz="2400" dirty="0" smtClean="0">
                <a:solidFill>
                  <a:schemeClr val="bg1"/>
                </a:solidFill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</a:rPr>
              <a:t>spectroscopy</a:t>
            </a:r>
            <a:r>
              <a:rPr lang="es-MX" sz="2400" dirty="0" smtClean="0">
                <a:solidFill>
                  <a:schemeClr val="bg1"/>
                </a:solidFill>
              </a:rPr>
              <a:t> and a new </a:t>
            </a:r>
            <a:r>
              <a:rPr lang="es-MX" sz="2400" dirty="0" err="1" smtClean="0">
                <a:solidFill>
                  <a:schemeClr val="bg1"/>
                </a:solidFill>
              </a:rPr>
              <a:t>definition</a:t>
            </a:r>
            <a:r>
              <a:rPr lang="es-MX" sz="2400" dirty="0" smtClean="0">
                <a:solidFill>
                  <a:schemeClr val="bg1"/>
                </a:solidFill>
              </a:rPr>
              <a:t> of </a:t>
            </a:r>
            <a:r>
              <a:rPr lang="es-MX" sz="2400" dirty="0" err="1" smtClean="0">
                <a:solidFill>
                  <a:schemeClr val="bg1"/>
                </a:solidFill>
              </a:rPr>
              <a:t>the</a:t>
            </a:r>
            <a:r>
              <a:rPr lang="es-MX" sz="2400" dirty="0" smtClean="0">
                <a:solidFill>
                  <a:schemeClr val="bg1"/>
                </a:solidFill>
              </a:rPr>
              <a:t> SI </a:t>
            </a:r>
            <a:r>
              <a:rPr lang="es-MX" sz="2400" dirty="0" err="1" smtClean="0">
                <a:solidFill>
                  <a:schemeClr val="bg1"/>
                </a:solidFill>
              </a:rPr>
              <a:t>second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619672" y="2348880"/>
            <a:ext cx="441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1. Ultra </a:t>
            </a:r>
            <a:r>
              <a:rPr lang="es-MX" sz="2400" dirty="0" err="1" smtClean="0"/>
              <a:t>stable</a:t>
            </a:r>
            <a:r>
              <a:rPr lang="es-MX" sz="2400" dirty="0" smtClean="0"/>
              <a:t> </a:t>
            </a:r>
            <a:r>
              <a:rPr lang="es-MX" sz="2400" dirty="0" err="1" smtClean="0"/>
              <a:t>lasers</a:t>
            </a:r>
            <a:endParaRPr lang="es-MX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619672" y="2994918"/>
            <a:ext cx="441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2. </a:t>
            </a:r>
            <a:r>
              <a:rPr lang="es-MX" sz="2400" dirty="0" err="1" smtClean="0"/>
              <a:t>Frequency</a:t>
            </a:r>
            <a:r>
              <a:rPr lang="es-MX" sz="2400" dirty="0" smtClean="0"/>
              <a:t> </a:t>
            </a:r>
            <a:r>
              <a:rPr lang="es-MX" sz="2400" dirty="0" err="1" smtClean="0"/>
              <a:t>combs</a:t>
            </a:r>
            <a:endParaRPr lang="es-MX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619672" y="364299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3. Ultra </a:t>
            </a:r>
            <a:r>
              <a:rPr lang="es-MX" sz="2400" dirty="0" err="1" smtClean="0"/>
              <a:t>narrow</a:t>
            </a:r>
            <a:r>
              <a:rPr lang="es-MX" sz="2400" dirty="0" smtClean="0"/>
              <a:t> </a:t>
            </a:r>
            <a:r>
              <a:rPr lang="es-MX" sz="2400" dirty="0" err="1" smtClean="0"/>
              <a:t>Optical</a:t>
            </a:r>
            <a:r>
              <a:rPr lang="es-MX" sz="2400" dirty="0" smtClean="0"/>
              <a:t> </a:t>
            </a:r>
            <a:r>
              <a:rPr lang="es-MX" sz="2400" dirty="0" err="1" smtClean="0"/>
              <a:t>transitions</a:t>
            </a:r>
            <a:r>
              <a:rPr lang="es-MX" sz="2400" dirty="0" smtClean="0"/>
              <a:t> in </a:t>
            </a:r>
            <a:r>
              <a:rPr lang="es-MX" sz="2400" dirty="0" err="1" smtClean="0"/>
              <a:t>ions</a:t>
            </a:r>
            <a:r>
              <a:rPr lang="es-MX" sz="2400" dirty="0"/>
              <a:t> </a:t>
            </a:r>
            <a:r>
              <a:rPr lang="es-MX" sz="2400" dirty="0" err="1" smtClean="0"/>
              <a:t>or</a:t>
            </a:r>
            <a:r>
              <a:rPr lang="es-MX" sz="2400" dirty="0" smtClean="0"/>
              <a:t> neutral </a:t>
            </a:r>
            <a:r>
              <a:rPr lang="es-MX" sz="2400" dirty="0" err="1" smtClean="0"/>
              <a:t>atoms</a:t>
            </a:r>
            <a:endParaRPr lang="es-MX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19672" y="4695527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4</a:t>
            </a:r>
            <a:r>
              <a:rPr lang="es-MX" sz="2400" dirty="0" smtClean="0"/>
              <a:t>. </a:t>
            </a:r>
            <a:r>
              <a:rPr lang="es-MX" sz="2400" dirty="0" err="1" smtClean="0"/>
              <a:t>Optical</a:t>
            </a:r>
            <a:r>
              <a:rPr lang="es-MX" sz="2400" dirty="0" smtClean="0"/>
              <a:t> time </a:t>
            </a:r>
            <a:r>
              <a:rPr lang="es-MX" sz="2400" dirty="0" err="1" smtClean="0"/>
              <a:t>scales</a:t>
            </a:r>
            <a:endParaRPr lang="es-MX" sz="2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0" y="15280"/>
            <a:ext cx="9144000" cy="8309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bg1"/>
                </a:solidFill>
              </a:rPr>
              <a:t>Key </a:t>
            </a:r>
            <a:r>
              <a:rPr lang="es-MX" sz="2800" b="1" dirty="0" err="1" smtClean="0">
                <a:solidFill>
                  <a:schemeClr val="bg1"/>
                </a:solidFill>
              </a:rPr>
              <a:t>elements</a:t>
            </a:r>
            <a:r>
              <a:rPr lang="es-MX" sz="2800" b="1" dirty="0" smtClean="0">
                <a:solidFill>
                  <a:schemeClr val="bg1"/>
                </a:solidFill>
              </a:rPr>
              <a:t> </a:t>
            </a:r>
            <a:r>
              <a:rPr lang="es-MX" sz="2800" b="1" dirty="0" err="1" smtClean="0">
                <a:solidFill>
                  <a:schemeClr val="bg1"/>
                </a:solidFill>
              </a:rPr>
              <a:t>for</a:t>
            </a:r>
            <a:r>
              <a:rPr lang="es-MX" sz="2800" b="1" dirty="0" smtClean="0">
                <a:solidFill>
                  <a:schemeClr val="bg1"/>
                </a:solidFill>
              </a:rPr>
              <a:t> a new </a:t>
            </a:r>
            <a:r>
              <a:rPr lang="es-MX" sz="2800" b="1" dirty="0" err="1" smtClean="0">
                <a:solidFill>
                  <a:schemeClr val="bg1"/>
                </a:solidFill>
              </a:rPr>
              <a:t>definition</a:t>
            </a:r>
            <a:r>
              <a:rPr lang="es-MX" sz="2800" b="1" dirty="0" smtClean="0">
                <a:solidFill>
                  <a:schemeClr val="bg1"/>
                </a:solidFill>
              </a:rPr>
              <a:t> of </a:t>
            </a:r>
            <a:r>
              <a:rPr lang="es-MX" sz="2800" b="1" dirty="0" err="1" smtClean="0">
                <a:solidFill>
                  <a:schemeClr val="bg1"/>
                </a:solidFill>
              </a:rPr>
              <a:t>the</a:t>
            </a:r>
            <a:r>
              <a:rPr lang="es-MX" sz="2800" b="1" dirty="0" smtClean="0">
                <a:solidFill>
                  <a:schemeClr val="bg1"/>
                </a:solidFill>
              </a:rPr>
              <a:t> SI </a:t>
            </a:r>
            <a:r>
              <a:rPr lang="es-MX" sz="2800" b="1" dirty="0" err="1" smtClean="0">
                <a:solidFill>
                  <a:schemeClr val="bg1"/>
                </a:solidFill>
              </a:rPr>
              <a:t>second</a:t>
            </a:r>
            <a:endParaRPr lang="es-MX" sz="28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0" y="15280"/>
            <a:ext cx="9144000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b="1" dirty="0" smtClean="0">
              <a:solidFill>
                <a:schemeClr val="bg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bg1"/>
                </a:solidFill>
              </a:rPr>
              <a:t>Key </a:t>
            </a:r>
            <a:r>
              <a:rPr lang="es-MX" sz="2800" b="1" dirty="0" err="1" smtClean="0">
                <a:solidFill>
                  <a:schemeClr val="bg1"/>
                </a:solidFill>
              </a:rPr>
              <a:t>elements</a:t>
            </a:r>
            <a:r>
              <a:rPr lang="es-MX" sz="2800" b="1" dirty="0" smtClean="0">
                <a:solidFill>
                  <a:schemeClr val="bg1"/>
                </a:solidFill>
              </a:rPr>
              <a:t> </a:t>
            </a:r>
            <a:r>
              <a:rPr lang="es-MX" sz="2800" b="1" dirty="0" err="1" smtClean="0">
                <a:solidFill>
                  <a:schemeClr val="bg1"/>
                </a:solidFill>
              </a:rPr>
              <a:t>for</a:t>
            </a:r>
            <a:r>
              <a:rPr lang="es-MX" sz="2800" b="1" dirty="0" smtClean="0">
                <a:solidFill>
                  <a:schemeClr val="bg1"/>
                </a:solidFill>
              </a:rPr>
              <a:t> a new </a:t>
            </a:r>
            <a:r>
              <a:rPr lang="es-MX" sz="2800" b="1" dirty="0" err="1" smtClean="0">
                <a:solidFill>
                  <a:schemeClr val="bg1"/>
                </a:solidFill>
              </a:rPr>
              <a:t>definition</a:t>
            </a:r>
            <a:r>
              <a:rPr lang="es-MX" sz="2800" b="1" dirty="0" smtClean="0">
                <a:solidFill>
                  <a:schemeClr val="bg1"/>
                </a:solidFill>
              </a:rPr>
              <a:t> of </a:t>
            </a:r>
            <a:r>
              <a:rPr lang="es-MX" sz="2800" b="1" dirty="0" err="1" smtClean="0">
                <a:solidFill>
                  <a:schemeClr val="bg1"/>
                </a:solidFill>
              </a:rPr>
              <a:t>the</a:t>
            </a:r>
            <a:r>
              <a:rPr lang="es-MX" sz="2800" b="1" dirty="0" smtClean="0">
                <a:solidFill>
                  <a:schemeClr val="bg1"/>
                </a:solidFill>
              </a:rPr>
              <a:t> SI </a:t>
            </a:r>
            <a:r>
              <a:rPr lang="es-MX" sz="2800" b="1" dirty="0" err="1" smtClean="0">
                <a:solidFill>
                  <a:schemeClr val="bg1"/>
                </a:solidFill>
              </a:rPr>
              <a:t>second</a:t>
            </a:r>
            <a:endParaRPr lang="es-MX" sz="2800" b="1" dirty="0" smtClean="0">
              <a:solidFill>
                <a:schemeClr val="bg1"/>
              </a:solidFill>
            </a:endParaRPr>
          </a:p>
          <a:p>
            <a:pPr algn="ctr"/>
            <a:endParaRPr lang="es-MX" sz="1000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279859" y="2118047"/>
            <a:ext cx="86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009900"/>
                </a:solidFill>
                <a:sym typeface="Wingdings"/>
              </a:rPr>
              <a:t></a:t>
            </a:r>
            <a:endParaRPr lang="es-MX" sz="5400" b="1" dirty="0">
              <a:solidFill>
                <a:srgbClr val="0099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279859" y="2822256"/>
            <a:ext cx="86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009900"/>
                </a:solidFill>
                <a:sym typeface="Wingdings"/>
              </a:rPr>
              <a:t></a:t>
            </a:r>
            <a:endParaRPr lang="es-MX" sz="5400" b="1" dirty="0">
              <a:solidFill>
                <a:srgbClr val="0099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190316" y="3550657"/>
            <a:ext cx="86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009900"/>
                </a:solidFill>
                <a:sym typeface="Wingdings"/>
              </a:rPr>
              <a:t></a:t>
            </a:r>
            <a:endParaRPr lang="es-MX" sz="5400" b="1" dirty="0">
              <a:solidFill>
                <a:srgbClr val="0099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27984" y="4566320"/>
            <a:ext cx="86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FF0000"/>
                </a:solidFill>
                <a:sym typeface="Wingdings"/>
              </a:rPr>
              <a:t></a:t>
            </a:r>
            <a:endParaRPr lang="es-MX" sz="5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619672" y="2348880"/>
            <a:ext cx="441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1. Ultra </a:t>
            </a:r>
            <a:r>
              <a:rPr lang="es-MX" sz="2400" dirty="0" err="1" smtClean="0"/>
              <a:t>stable</a:t>
            </a:r>
            <a:r>
              <a:rPr lang="es-MX" sz="2400" dirty="0" smtClean="0"/>
              <a:t> </a:t>
            </a:r>
            <a:r>
              <a:rPr lang="es-MX" sz="2400" dirty="0" err="1" smtClean="0"/>
              <a:t>lasers</a:t>
            </a:r>
            <a:endParaRPr lang="es-MX" sz="2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619672" y="2994918"/>
            <a:ext cx="441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2. </a:t>
            </a:r>
            <a:r>
              <a:rPr lang="es-MX" sz="2400" dirty="0" err="1" smtClean="0"/>
              <a:t>Frequency</a:t>
            </a:r>
            <a:r>
              <a:rPr lang="es-MX" sz="2400" dirty="0" smtClean="0"/>
              <a:t> </a:t>
            </a:r>
            <a:r>
              <a:rPr lang="es-MX" sz="2400" dirty="0" err="1" smtClean="0"/>
              <a:t>combs</a:t>
            </a:r>
            <a:endParaRPr lang="es-MX" sz="2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619672" y="364299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3. Ultra </a:t>
            </a:r>
            <a:r>
              <a:rPr lang="es-MX" sz="2400" dirty="0" err="1" smtClean="0"/>
              <a:t>narrow</a:t>
            </a:r>
            <a:r>
              <a:rPr lang="es-MX" sz="2400" dirty="0" smtClean="0"/>
              <a:t> </a:t>
            </a:r>
            <a:r>
              <a:rPr lang="es-MX" sz="2400" dirty="0" err="1" smtClean="0"/>
              <a:t>Optical</a:t>
            </a:r>
            <a:r>
              <a:rPr lang="es-MX" sz="2400" dirty="0" smtClean="0"/>
              <a:t> </a:t>
            </a:r>
            <a:r>
              <a:rPr lang="es-MX" sz="2400" dirty="0" err="1" smtClean="0"/>
              <a:t>transitions</a:t>
            </a:r>
            <a:r>
              <a:rPr lang="es-MX" sz="2400" dirty="0" smtClean="0"/>
              <a:t> in </a:t>
            </a:r>
            <a:r>
              <a:rPr lang="es-MX" sz="2400" dirty="0" err="1" smtClean="0"/>
              <a:t>ions</a:t>
            </a:r>
            <a:r>
              <a:rPr lang="es-MX" sz="2400" dirty="0"/>
              <a:t> </a:t>
            </a:r>
            <a:r>
              <a:rPr lang="es-MX" sz="2400" dirty="0" err="1" smtClean="0"/>
              <a:t>or</a:t>
            </a:r>
            <a:r>
              <a:rPr lang="es-MX" sz="2400" dirty="0" smtClean="0"/>
              <a:t> neutral </a:t>
            </a:r>
            <a:r>
              <a:rPr lang="es-MX" sz="2400" dirty="0" err="1" smtClean="0"/>
              <a:t>atoms</a:t>
            </a:r>
            <a:endParaRPr lang="es-MX" sz="2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619672" y="4695527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4</a:t>
            </a:r>
            <a:r>
              <a:rPr lang="es-MX" sz="2400" dirty="0" smtClean="0"/>
              <a:t>. </a:t>
            </a:r>
            <a:r>
              <a:rPr lang="es-MX" sz="2400" dirty="0" err="1" smtClean="0"/>
              <a:t>Optical</a:t>
            </a:r>
            <a:r>
              <a:rPr lang="es-MX" sz="2400" dirty="0" smtClean="0"/>
              <a:t> time </a:t>
            </a:r>
            <a:r>
              <a:rPr lang="es-MX" sz="2400" dirty="0" err="1" smtClean="0"/>
              <a:t>scales</a:t>
            </a:r>
            <a:endParaRPr lang="es-MX" sz="2400" dirty="0"/>
          </a:p>
        </p:txBody>
      </p:sp>
      <p:sp>
        <p:nvSpPr>
          <p:cNvPr id="2" name="1 CuadroTexto"/>
          <p:cNvSpPr txBox="1"/>
          <p:nvPr/>
        </p:nvSpPr>
        <p:spPr>
          <a:xfrm>
            <a:off x="5076056" y="4725144"/>
            <a:ext cx="37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>
                <a:solidFill>
                  <a:srgbClr val="FF0000"/>
                </a:solidFill>
              </a:rPr>
              <a:t>Not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yet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but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research</a:t>
            </a:r>
            <a:r>
              <a:rPr lang="es-MX" b="1" dirty="0" smtClean="0">
                <a:solidFill>
                  <a:srgbClr val="FF0000"/>
                </a:solidFill>
              </a:rPr>
              <a:t> in </a:t>
            </a:r>
            <a:r>
              <a:rPr lang="es-MX" b="1" dirty="0" err="1" smtClean="0">
                <a:solidFill>
                  <a:srgbClr val="FF0000"/>
                </a:solidFill>
              </a:rPr>
              <a:t>progress</a:t>
            </a:r>
            <a:endParaRPr lang="es-MX" b="1" dirty="0">
              <a:solidFill>
                <a:srgbClr val="FF000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6" descr="medu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0132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4" descr="beatno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4831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Text Box 5"/>
          <p:cNvSpPr txBox="1">
            <a:spLocks noChangeArrowheads="1"/>
          </p:cNvSpPr>
          <p:nvPr/>
        </p:nvSpPr>
        <p:spPr bwMode="auto">
          <a:xfrm>
            <a:off x="1727684" y="5229200"/>
            <a:ext cx="55446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/>
              <a:t>B. C. Young, F. C. Cruz, W. M. </a:t>
            </a:r>
            <a:r>
              <a:rPr lang="en-US" sz="1200" dirty="0" err="1"/>
              <a:t>Itano</a:t>
            </a:r>
            <a:r>
              <a:rPr lang="en-US" sz="1200" dirty="0"/>
              <a:t>, and J. C. </a:t>
            </a:r>
            <a:r>
              <a:rPr lang="en-US" sz="1200" dirty="0" err="1"/>
              <a:t>Bergquist</a:t>
            </a:r>
            <a:r>
              <a:rPr lang="en-US" sz="1200" dirty="0"/>
              <a:t>, Phys. Rev. </a:t>
            </a:r>
            <a:r>
              <a:rPr lang="en-US" sz="1200" dirty="0" err="1"/>
              <a:t>Lett</a:t>
            </a:r>
            <a:r>
              <a:rPr lang="en-US" sz="1200" dirty="0"/>
              <a:t>. </a:t>
            </a:r>
            <a:r>
              <a:rPr lang="en-US" sz="1200" b="1" dirty="0"/>
              <a:t>82</a:t>
            </a:r>
            <a:r>
              <a:rPr lang="en-US" sz="1200" dirty="0"/>
              <a:t>, 3799 (1999).</a:t>
            </a:r>
          </a:p>
        </p:txBody>
      </p:sp>
      <p:sp>
        <p:nvSpPr>
          <p:cNvPr id="113" name="112 CuadroTexto"/>
          <p:cNvSpPr txBox="1"/>
          <p:nvPr/>
        </p:nvSpPr>
        <p:spPr>
          <a:xfrm>
            <a:off x="7092280" y="3284984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 = 10</a:t>
            </a:r>
            <a:r>
              <a:rPr lang="es-MX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s-MX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123728" y="4869160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200" dirty="0" smtClean="0"/>
              <a:t>Y. Y. Jiang, A. D. Ludlow, N. D. Lemke, R. W. Fox, J. A. Sherman, L.-S. Ma and C. W. Oates, </a:t>
            </a:r>
            <a:r>
              <a:rPr lang="en-US" sz="1200" i="1" dirty="0" smtClean="0"/>
              <a:t>Making optical atomic clocks more stable with 10</a:t>
            </a:r>
            <a:r>
              <a:rPr lang="en-US" sz="1200" i="1" baseline="30000" dirty="0" smtClean="0"/>
              <a:t>-16</a:t>
            </a:r>
            <a:r>
              <a:rPr lang="en-US" sz="1200" i="1" dirty="0" smtClean="0"/>
              <a:t>-level laser stabilization</a:t>
            </a:r>
            <a:r>
              <a:rPr lang="en-US" sz="1200" dirty="0" smtClean="0"/>
              <a:t>, </a:t>
            </a:r>
            <a:r>
              <a:rPr lang="en-US" sz="1200" b="1" dirty="0" smtClean="0"/>
              <a:t>Nature Photonics</a:t>
            </a:r>
            <a:r>
              <a:rPr lang="en-US" sz="1200" dirty="0" smtClean="0"/>
              <a:t>, Vol. 5, March 2011, 158.</a:t>
            </a:r>
            <a:endParaRPr lang="en-US" sz="1200" dirty="0"/>
          </a:p>
        </p:txBody>
      </p:sp>
      <p:sp>
        <p:nvSpPr>
          <p:cNvPr id="40" name="39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 descr="IMG_1061"/>
          <p:cNvPicPr>
            <a:picLocks noChangeAspect="1" noChangeArrowheads="1"/>
          </p:cNvPicPr>
          <p:nvPr/>
        </p:nvPicPr>
        <p:blipFill>
          <a:blip r:embed="rId3" cstate="print"/>
          <a:srcRect l="14388" t="23010" r="23480" b="3355"/>
          <a:stretch>
            <a:fillRect/>
          </a:stretch>
        </p:blipFill>
        <p:spPr bwMode="auto">
          <a:xfrm>
            <a:off x="683568" y="1556792"/>
            <a:ext cx="3447804" cy="30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969106"/>
              </p:ext>
            </p:extLst>
          </p:nvPr>
        </p:nvGraphicFramePr>
        <p:xfrm>
          <a:off x="4427984" y="1628800"/>
          <a:ext cx="3883025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08" name="Graph" r:id="rId4" imgW="4028732" imgH="3113111" progId="">
                  <p:embed/>
                </p:oleObj>
              </mc:Choice>
              <mc:Fallback>
                <p:oleObj name="Graph" r:id="rId4" imgW="4028732" imgH="3113111" progId="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1628800"/>
                        <a:ext cx="3883025" cy="299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644" y="1556792"/>
            <a:ext cx="43307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51520" y="2924944"/>
            <a:ext cx="27363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200" dirty="0" smtClean="0"/>
              <a:t>Y. Y. Jiang, A. D. Ludlow, N. D. Lemke, R. W. Fox, J. A. Sherman, L.-S. Ma and C. W. Oates, </a:t>
            </a:r>
            <a:r>
              <a:rPr lang="en-US" sz="1200" i="1" dirty="0" smtClean="0"/>
              <a:t>Making optical atomic clocks more stable with 10</a:t>
            </a:r>
            <a:r>
              <a:rPr lang="en-US" sz="1200" i="1" baseline="30000" dirty="0" smtClean="0"/>
              <a:t>-16</a:t>
            </a:r>
            <a:r>
              <a:rPr lang="en-US" sz="1200" i="1" dirty="0" smtClean="0"/>
              <a:t>-level laser stabilization</a:t>
            </a:r>
            <a:r>
              <a:rPr lang="en-US" sz="1200" dirty="0" smtClean="0"/>
              <a:t>, Nature Photonics, Vol. 5, March 2011, 158.</a:t>
            </a:r>
            <a:endParaRPr lang="en-US" sz="1200" dirty="0"/>
          </a:p>
        </p:txBody>
      </p:sp>
      <p:sp>
        <p:nvSpPr>
          <p:cNvPr id="33" name="32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94 CuadroTexto"/>
          <p:cNvSpPr txBox="1"/>
          <p:nvPr/>
        </p:nvSpPr>
        <p:spPr>
          <a:xfrm>
            <a:off x="683568" y="141277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Cryogenic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ULE 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Cavities</a:t>
            </a:r>
            <a:endParaRPr lang="es-MX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92896"/>
            <a:ext cx="1840230" cy="369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23928" y="2708920"/>
            <a:ext cx="3799840" cy="344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34695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31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15486" r="8606" b="40297"/>
          <a:stretch/>
        </p:blipFill>
        <p:spPr bwMode="auto">
          <a:xfrm>
            <a:off x="1188691" y="4581128"/>
            <a:ext cx="6480720" cy="197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619672" y="1196752"/>
            <a:ext cx="6840760" cy="4248472"/>
            <a:chOff x="1619672" y="1196752"/>
            <a:chExt cx="6840760" cy="4248472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1702" t="18011" r="8936" b="8789"/>
            <a:stretch>
              <a:fillRect/>
            </a:stretch>
          </p:blipFill>
          <p:spPr bwMode="auto">
            <a:xfrm>
              <a:off x="1619672" y="1196752"/>
              <a:ext cx="5949478" cy="4115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3 Rectángulo"/>
            <p:cNvSpPr/>
            <p:nvPr/>
          </p:nvSpPr>
          <p:spPr>
            <a:xfrm>
              <a:off x="5940152" y="4653136"/>
              <a:ext cx="2520280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31703"/>
            <a:ext cx="3082970" cy="37406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6442"/>
            <a:ext cx="5186236" cy="344929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519772" y="540201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Time </a:t>
            </a:r>
            <a:r>
              <a:rPr lang="es-MX" sz="3200" dirty="0" err="1" smtClean="0">
                <a:solidFill>
                  <a:schemeClr val="bg1"/>
                </a:solidFill>
              </a:rPr>
              <a:t>is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err="1" smtClean="0">
                <a:solidFill>
                  <a:schemeClr val="bg1"/>
                </a:solidFill>
              </a:rPr>
              <a:t>absolute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20 Rectángulo"/>
          <p:cNvSpPr/>
          <p:nvPr/>
        </p:nvSpPr>
        <p:spPr>
          <a:xfrm>
            <a:off x="953852" y="206342"/>
            <a:ext cx="72362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One</a:t>
            </a:r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tep</a:t>
            </a:r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</a:t>
            </a:r>
            <a:r>
              <a:rPr lang="es-ES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head</a:t>
            </a:r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towards</a:t>
            </a:r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understanding</a:t>
            </a:r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of </a:t>
            </a:r>
            <a:r>
              <a:rPr lang="es-ES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time </a:t>
            </a:r>
            <a:endParaRPr lang="es-ES" sz="36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 de flecha"/>
          <p:cNvCxnSpPr/>
          <p:nvPr/>
        </p:nvCxnSpPr>
        <p:spPr>
          <a:xfrm flipV="1">
            <a:off x="2123728" y="4149080"/>
            <a:ext cx="0" cy="15841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 Conector recto de flecha"/>
          <p:cNvCxnSpPr/>
          <p:nvPr/>
        </p:nvCxnSpPr>
        <p:spPr>
          <a:xfrm>
            <a:off x="2123728" y="5733256"/>
            <a:ext cx="560824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7164288" y="5805264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latin typeface="Symbol" pitchFamily="18" charset="2"/>
              </a:rPr>
              <a:t>n</a:t>
            </a:r>
            <a:endParaRPr lang="es-MX" sz="2000" dirty="0">
              <a:latin typeface="Symbol" pitchFamily="18" charset="2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907704" y="57332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0</a:t>
            </a:r>
            <a:endParaRPr lang="es-MX" sz="2000" dirty="0"/>
          </a:p>
        </p:txBody>
      </p:sp>
      <p:sp>
        <p:nvSpPr>
          <p:cNvPr id="6" name="5 Rectángulo"/>
          <p:cNvSpPr/>
          <p:nvPr/>
        </p:nvSpPr>
        <p:spPr>
          <a:xfrm>
            <a:off x="3419872" y="2924944"/>
            <a:ext cx="93610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Detector de fase</a:t>
            </a:r>
            <a:endParaRPr lang="es-MX" sz="14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84"/>
          <p:cNvCxnSpPr/>
          <p:nvPr/>
        </p:nvCxnSpPr>
        <p:spPr>
          <a:xfrm>
            <a:off x="4355976" y="3355404"/>
            <a:ext cx="414000" cy="1588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89 Grupo"/>
          <p:cNvGrpSpPr/>
          <p:nvPr/>
        </p:nvGrpSpPr>
        <p:grpSpPr>
          <a:xfrm>
            <a:off x="1691680" y="2852936"/>
            <a:ext cx="1710256" cy="381373"/>
            <a:chOff x="2267744" y="3049215"/>
            <a:chExt cx="1710256" cy="381373"/>
          </a:xfrm>
        </p:grpSpPr>
        <p:cxnSp>
          <p:nvCxnSpPr>
            <p:cNvPr id="9" name="Straight Connector 84"/>
            <p:cNvCxnSpPr/>
            <p:nvPr/>
          </p:nvCxnSpPr>
          <p:spPr>
            <a:xfrm>
              <a:off x="3510000" y="3429000"/>
              <a:ext cx="468000" cy="1588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>
            <a:xfrm>
              <a:off x="2267744" y="3049215"/>
              <a:ext cx="1690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smtClean="0"/>
                <a:t>Potencia de bombeo</a:t>
              </a:r>
              <a:endParaRPr lang="es-MX" sz="1400" dirty="0"/>
            </a:p>
          </p:txBody>
        </p:sp>
      </p:grpSp>
      <p:grpSp>
        <p:nvGrpSpPr>
          <p:cNvPr id="11" name="88 Grupo"/>
          <p:cNvGrpSpPr/>
          <p:nvPr/>
        </p:nvGrpSpPr>
        <p:grpSpPr>
          <a:xfrm>
            <a:off x="4355976" y="2924944"/>
            <a:ext cx="1121720" cy="365760"/>
            <a:chOff x="4932040" y="3175200"/>
            <a:chExt cx="1121720" cy="365760"/>
          </a:xfrm>
        </p:grpSpPr>
        <p:cxnSp>
          <p:nvCxnSpPr>
            <p:cNvPr id="12" name="Straight Connector 84"/>
            <p:cNvCxnSpPr/>
            <p:nvPr/>
          </p:nvCxnSpPr>
          <p:spPr>
            <a:xfrm>
              <a:off x="4932040" y="3356992"/>
              <a:ext cx="756000" cy="1588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76 Grupo"/>
            <p:cNvGrpSpPr/>
            <p:nvPr/>
          </p:nvGrpSpPr>
          <p:grpSpPr>
            <a:xfrm>
              <a:off x="5688000" y="3175200"/>
              <a:ext cx="365760" cy="365760"/>
              <a:chOff x="5969616" y="8020019"/>
              <a:chExt cx="365760" cy="365760"/>
            </a:xfrm>
          </p:grpSpPr>
          <p:sp>
            <p:nvSpPr>
              <p:cNvPr id="14" name="Oval 407"/>
              <p:cNvSpPr/>
              <p:nvPr/>
            </p:nvSpPr>
            <p:spPr>
              <a:xfrm>
                <a:off x="5969616" y="8020019"/>
                <a:ext cx="365760" cy="36576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15" name="Freeform 408"/>
              <p:cNvSpPr/>
              <p:nvPr/>
            </p:nvSpPr>
            <p:spPr>
              <a:xfrm>
                <a:off x="6008857" y="8065739"/>
                <a:ext cx="274320" cy="274320"/>
              </a:xfrm>
              <a:custGeom>
                <a:avLst/>
                <a:gdLst>
                  <a:gd name="connsiteX0" fmla="*/ 0 w 492826"/>
                  <a:gd name="connsiteY0" fmla="*/ 321064 h 701292"/>
                  <a:gd name="connsiteX1" fmla="*/ 160317 w 492826"/>
                  <a:gd name="connsiteY1" fmla="*/ 12305 h 701292"/>
                  <a:gd name="connsiteX2" fmla="*/ 368135 w 492826"/>
                  <a:gd name="connsiteY2" fmla="*/ 695137 h 701292"/>
                  <a:gd name="connsiteX3" fmla="*/ 492826 w 492826"/>
                  <a:gd name="connsiteY3" fmla="*/ 291376 h 70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2826" h="701292">
                    <a:moveTo>
                      <a:pt x="0" y="321064"/>
                    </a:moveTo>
                    <a:cubicBezTo>
                      <a:pt x="49480" y="135512"/>
                      <a:pt x="98961" y="-50040"/>
                      <a:pt x="160317" y="12305"/>
                    </a:cubicBezTo>
                    <a:cubicBezTo>
                      <a:pt x="221673" y="74650"/>
                      <a:pt x="312717" y="648625"/>
                      <a:pt x="368135" y="695137"/>
                    </a:cubicBezTo>
                    <a:cubicBezTo>
                      <a:pt x="423553" y="741649"/>
                      <a:pt x="458189" y="516512"/>
                      <a:pt x="492826" y="29137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</p:grpSp>
      </p:grpSp>
      <p:grpSp>
        <p:nvGrpSpPr>
          <p:cNvPr id="16" name="92 Grupo"/>
          <p:cNvGrpSpPr/>
          <p:nvPr/>
        </p:nvGrpSpPr>
        <p:grpSpPr>
          <a:xfrm>
            <a:off x="2416126" y="3662164"/>
            <a:ext cx="1147762" cy="1706251"/>
            <a:chOff x="2416126" y="3662164"/>
            <a:chExt cx="1147762" cy="1706251"/>
          </a:xfrm>
        </p:grpSpPr>
        <p:cxnSp>
          <p:nvCxnSpPr>
            <p:cNvPr id="17" name="16 Conector recto"/>
            <p:cNvCxnSpPr>
              <a:endCxn id="40" idx="0"/>
            </p:cNvCxnSpPr>
            <p:nvPr/>
          </p:nvCxnSpPr>
          <p:spPr>
            <a:xfrm flipH="1">
              <a:off x="2968748" y="4005064"/>
              <a:ext cx="20664" cy="1363351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8" name="Object 2"/>
            <p:cNvGraphicFramePr>
              <a:graphicFrameLocks noChangeAspect="1"/>
            </p:cNvGraphicFramePr>
            <p:nvPr/>
          </p:nvGraphicFramePr>
          <p:xfrm>
            <a:off x="2416126" y="3662164"/>
            <a:ext cx="1147762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234" name="Ecuación" r:id="rId3" imgW="774364" imgH="228501" progId="Equation.3">
                    <p:embed/>
                  </p:oleObj>
                </mc:Choice>
                <mc:Fallback>
                  <p:oleObj name="Ecuación" r:id="rId3" imgW="774364" imgH="228501" progId="Equation.3">
                    <p:embed/>
                    <p:pic>
                      <p:nvPicPr>
                        <p:cNvPr id="0" name="Picture 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6126" y="3662164"/>
                          <a:ext cx="1147762" cy="3429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93 Grupo"/>
          <p:cNvGrpSpPr/>
          <p:nvPr/>
        </p:nvGrpSpPr>
        <p:grpSpPr>
          <a:xfrm>
            <a:off x="5202238" y="3645471"/>
            <a:ext cx="1335087" cy="1367705"/>
            <a:chOff x="5202238" y="3645471"/>
            <a:chExt cx="1335087" cy="1367705"/>
          </a:xfrm>
        </p:grpSpPr>
        <p:cxnSp>
          <p:nvCxnSpPr>
            <p:cNvPr id="20" name="19 Conector recto"/>
            <p:cNvCxnSpPr/>
            <p:nvPr/>
          </p:nvCxnSpPr>
          <p:spPr>
            <a:xfrm flipH="1">
              <a:off x="5938564" y="4005096"/>
              <a:ext cx="1588" cy="1008080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" name="Object 2"/>
            <p:cNvGraphicFramePr>
              <a:graphicFrameLocks noChangeAspect="1"/>
            </p:cNvGraphicFramePr>
            <p:nvPr/>
          </p:nvGraphicFramePr>
          <p:xfrm>
            <a:off x="5202238" y="3645471"/>
            <a:ext cx="1335087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235" name="Ecuación" r:id="rId5" imgW="901309" imgH="228501" progId="Equation.3">
                    <p:embed/>
                  </p:oleObj>
                </mc:Choice>
                <mc:Fallback>
                  <p:oleObj name="Ecuación" r:id="rId5" imgW="901309" imgH="228501" progId="Equation.3">
                    <p:embed/>
                    <p:pic>
                      <p:nvPicPr>
                        <p:cNvPr id="0" name="Picture 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2238" y="3645471"/>
                          <a:ext cx="1335087" cy="3429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96 Grupo"/>
          <p:cNvGrpSpPr/>
          <p:nvPr/>
        </p:nvGrpSpPr>
        <p:grpSpPr>
          <a:xfrm>
            <a:off x="3563888" y="3645024"/>
            <a:ext cx="1116088" cy="360040"/>
            <a:chOff x="3563888" y="3645024"/>
            <a:chExt cx="1116088" cy="360040"/>
          </a:xfrm>
        </p:grpSpPr>
        <p:sp>
          <p:nvSpPr>
            <p:cNvPr id="23" name="22 Rectángulo"/>
            <p:cNvSpPr/>
            <p:nvPr/>
          </p:nvSpPr>
          <p:spPr>
            <a:xfrm>
              <a:off x="3923928" y="3645024"/>
              <a:ext cx="432048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 smtClean="0">
                  <a:solidFill>
                    <a:schemeClr val="tx1"/>
                  </a:solidFill>
                </a:rPr>
                <a:t>x2</a:t>
              </a:r>
              <a:endParaRPr lang="es-MX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23 Conector recto de flecha"/>
            <p:cNvCxnSpPr/>
            <p:nvPr/>
          </p:nvCxnSpPr>
          <p:spPr>
            <a:xfrm>
              <a:off x="3563888" y="3834008"/>
              <a:ext cx="360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/>
            <p:nvPr/>
          </p:nvCxnSpPr>
          <p:spPr>
            <a:xfrm>
              <a:off x="4355976" y="3834008"/>
              <a:ext cx="324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25 Conector recto de flecha"/>
          <p:cNvCxnSpPr/>
          <p:nvPr/>
        </p:nvCxnSpPr>
        <p:spPr>
          <a:xfrm>
            <a:off x="4860000" y="3834008"/>
            <a:ext cx="3312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97 Grupo"/>
          <p:cNvGrpSpPr/>
          <p:nvPr/>
        </p:nvGrpSpPr>
        <p:grpSpPr>
          <a:xfrm>
            <a:off x="4677152" y="3284984"/>
            <a:ext cx="422176" cy="650913"/>
            <a:chOff x="4677152" y="3284984"/>
            <a:chExt cx="422176" cy="650913"/>
          </a:xfrm>
        </p:grpSpPr>
        <p:grpSp>
          <p:nvGrpSpPr>
            <p:cNvPr id="28" name="Group 81"/>
            <p:cNvGrpSpPr/>
            <p:nvPr/>
          </p:nvGrpSpPr>
          <p:grpSpPr>
            <a:xfrm rot="10800000">
              <a:off x="4677152" y="3357016"/>
              <a:ext cx="182880" cy="578881"/>
              <a:chOff x="3733800" y="4262448"/>
              <a:chExt cx="182880" cy="578881"/>
            </a:xfrm>
          </p:grpSpPr>
          <p:sp>
            <p:nvSpPr>
              <p:cNvPr id="30" name="Arc 82"/>
              <p:cNvSpPr/>
              <p:nvPr/>
            </p:nvSpPr>
            <p:spPr>
              <a:xfrm>
                <a:off x="3733800" y="4262448"/>
                <a:ext cx="182880" cy="182880"/>
              </a:xfrm>
              <a:prstGeom prst="arc">
                <a:avLst>
                  <a:gd name="adj1" fmla="val 21479077"/>
                  <a:gd name="adj2" fmla="val 10978975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31" name="Oval 83"/>
              <p:cNvSpPr/>
              <p:nvPr/>
            </p:nvSpPr>
            <p:spPr>
              <a:xfrm>
                <a:off x="3802380" y="435731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  <p:cxnSp>
            <p:nvCxnSpPr>
              <p:cNvPr id="32" name="Straight Connector 84"/>
              <p:cNvCxnSpPr/>
              <p:nvPr/>
            </p:nvCxnSpPr>
            <p:spPr>
              <a:xfrm flipH="1" flipV="1">
                <a:off x="3819676" y="4445329"/>
                <a:ext cx="0" cy="39600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28 CuadroTexto"/>
            <p:cNvSpPr txBox="1"/>
            <p:nvPr/>
          </p:nvSpPr>
          <p:spPr>
            <a:xfrm>
              <a:off x="4788024" y="3284984"/>
              <a:ext cx="3113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s-MX" sz="1600" baseline="-25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s-MX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32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971600" y="1196752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Frequency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stabilization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of CENAM 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Ti:Sa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Frequency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MX" sz="2800" b="1" dirty="0" err="1">
                <a:solidFill>
                  <a:srgbClr val="002060"/>
                </a:solidFill>
                <a:latin typeface="Comic Sans MS" pitchFamily="66" charset="0"/>
              </a:rPr>
              <a:t>C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omb</a:t>
            </a:r>
            <a:endParaRPr lang="es-MX" sz="28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38" name="37 Grupo"/>
          <p:cNvGrpSpPr/>
          <p:nvPr/>
        </p:nvGrpSpPr>
        <p:grpSpPr>
          <a:xfrm>
            <a:off x="2699792" y="3933056"/>
            <a:ext cx="4104456" cy="1656184"/>
            <a:chOff x="1965600" y="980728"/>
            <a:chExt cx="1663104" cy="1080120"/>
          </a:xfrm>
        </p:grpSpPr>
        <p:sp>
          <p:nvSpPr>
            <p:cNvPr id="39" name="38 Rectángulo"/>
            <p:cNvSpPr/>
            <p:nvPr/>
          </p:nvSpPr>
          <p:spPr>
            <a:xfrm>
              <a:off x="1965600" y="1988840"/>
              <a:ext cx="45719" cy="72008"/>
            </a:xfrm>
            <a:prstGeom prst="rect">
              <a:avLst/>
            </a:prstGeom>
            <a:solidFill>
              <a:srgbClr val="FF0D3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2051720" y="1916832"/>
              <a:ext cx="45719" cy="144016"/>
            </a:xfrm>
            <a:prstGeom prst="rect">
              <a:avLst/>
            </a:prstGeom>
            <a:solidFill>
              <a:srgbClr val="FF35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2214000" y="1772816"/>
              <a:ext cx="53744" cy="288032"/>
            </a:xfrm>
            <a:prstGeom prst="rect">
              <a:avLst/>
            </a:prstGeom>
            <a:solidFill>
              <a:srgbClr val="FF97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2296800" y="1700808"/>
              <a:ext cx="45719" cy="360040"/>
            </a:xfrm>
            <a:prstGeom prst="rect">
              <a:avLst/>
            </a:prstGeom>
            <a:solidFill>
              <a:srgbClr val="FFC0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2376000" y="1556792"/>
              <a:ext cx="45719" cy="504056"/>
            </a:xfrm>
            <a:prstGeom prst="rect">
              <a:avLst/>
            </a:prstGeom>
            <a:solidFill>
              <a:srgbClr val="FFEE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2458800" y="1412776"/>
              <a:ext cx="45719" cy="648072"/>
            </a:xfrm>
            <a:prstGeom prst="rect">
              <a:avLst/>
            </a:prstGeom>
            <a:solidFill>
              <a:srgbClr val="E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2545817" y="1340768"/>
              <a:ext cx="45719" cy="720080"/>
            </a:xfrm>
            <a:prstGeom prst="rect">
              <a:avLst/>
            </a:prstGeom>
            <a:solidFill>
              <a:srgbClr val="CB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2626209" y="1196752"/>
              <a:ext cx="45719" cy="864096"/>
            </a:xfrm>
            <a:prstGeom prst="rect">
              <a:avLst/>
            </a:prstGeom>
            <a:solidFill>
              <a:srgbClr val="A2FD0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2843808" y="1124744"/>
              <a:ext cx="52911" cy="936104"/>
            </a:xfrm>
            <a:prstGeom prst="rect">
              <a:avLst/>
            </a:prstGeom>
            <a:solidFill>
              <a:srgbClr val="1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2995016" y="1340768"/>
              <a:ext cx="45719" cy="720080"/>
            </a:xfrm>
            <a:prstGeom prst="rect">
              <a:avLst/>
            </a:prstGeom>
            <a:solidFill>
              <a:srgbClr val="0FFD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3076911" y="1484784"/>
              <a:ext cx="54929" cy="576064"/>
            </a:xfrm>
            <a:prstGeom prst="rect">
              <a:avLst/>
            </a:prstGeom>
            <a:solidFill>
              <a:srgbClr val="0FB3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3166911" y="1628800"/>
              <a:ext cx="45719" cy="432048"/>
            </a:xfrm>
            <a:prstGeom prst="rect">
              <a:avLst/>
            </a:prstGeom>
            <a:solidFill>
              <a:srgbClr val="0E80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3256759" y="1700808"/>
              <a:ext cx="45719" cy="360040"/>
            </a:xfrm>
            <a:prstGeom prst="rect">
              <a:avLst/>
            </a:prstGeom>
            <a:solidFill>
              <a:srgbClr val="4C0D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3327264" y="1772816"/>
              <a:ext cx="45719" cy="288032"/>
            </a:xfrm>
            <a:prstGeom prst="rect">
              <a:avLst/>
            </a:prstGeom>
            <a:solidFill>
              <a:srgbClr val="6F0E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2699792" y="1124744"/>
              <a:ext cx="45719" cy="936104"/>
            </a:xfrm>
            <a:prstGeom prst="rect">
              <a:avLst/>
            </a:prstGeom>
            <a:solidFill>
              <a:srgbClr val="6F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3491880" y="1916832"/>
              <a:ext cx="45719" cy="144016"/>
            </a:xfrm>
            <a:prstGeom prst="rect">
              <a:avLst/>
            </a:prstGeom>
            <a:solidFill>
              <a:srgbClr val="C2029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2123728" y="1844824"/>
              <a:ext cx="45719" cy="216024"/>
            </a:xfrm>
            <a:prstGeom prst="rect">
              <a:avLst/>
            </a:prstGeom>
            <a:solidFill>
              <a:srgbClr val="FF63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" name="55 Rectángulo"/>
            <p:cNvSpPr/>
            <p:nvPr/>
          </p:nvSpPr>
          <p:spPr>
            <a:xfrm>
              <a:off x="2771800" y="980728"/>
              <a:ext cx="45719" cy="1080120"/>
            </a:xfrm>
            <a:prstGeom prst="rect">
              <a:avLst/>
            </a:prstGeom>
            <a:solidFill>
              <a:srgbClr val="41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2915816" y="1196752"/>
              <a:ext cx="45719" cy="864096"/>
            </a:xfrm>
            <a:prstGeom prst="rect">
              <a:avLst/>
            </a:prstGeom>
            <a:solidFill>
              <a:srgbClr val="0DFFA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3582985" y="1988840"/>
              <a:ext cx="45719" cy="72008"/>
            </a:xfrm>
            <a:prstGeom prst="rect">
              <a:avLst/>
            </a:prstGeom>
            <a:solidFill>
              <a:srgbClr val="B3015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3419872" y="1844824"/>
              <a:ext cx="45719" cy="216024"/>
            </a:xfrm>
            <a:prstGeom prst="rect">
              <a:avLst/>
            </a:prstGeom>
            <a:solidFill>
              <a:srgbClr val="FC10C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60" name="59 Grupo"/>
          <p:cNvGrpSpPr/>
          <p:nvPr/>
        </p:nvGrpSpPr>
        <p:grpSpPr>
          <a:xfrm>
            <a:off x="2267744" y="5621178"/>
            <a:ext cx="3192016" cy="216024"/>
            <a:chOff x="2267744" y="5085184"/>
            <a:chExt cx="3192016" cy="216024"/>
          </a:xfrm>
        </p:grpSpPr>
        <p:cxnSp>
          <p:nvCxnSpPr>
            <p:cNvPr id="62" name="61 Conector recto"/>
            <p:cNvCxnSpPr/>
            <p:nvPr/>
          </p:nvCxnSpPr>
          <p:spPr>
            <a:xfrm>
              <a:off x="2411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"/>
            <p:cNvCxnSpPr/>
            <p:nvPr/>
          </p:nvCxnSpPr>
          <p:spPr>
            <a:xfrm>
              <a:off x="2564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"/>
            <p:cNvCxnSpPr/>
            <p:nvPr/>
          </p:nvCxnSpPr>
          <p:spPr>
            <a:xfrm>
              <a:off x="2716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64 Conector recto"/>
            <p:cNvCxnSpPr/>
            <p:nvPr/>
          </p:nvCxnSpPr>
          <p:spPr>
            <a:xfrm>
              <a:off x="2868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"/>
            <p:cNvCxnSpPr/>
            <p:nvPr/>
          </p:nvCxnSpPr>
          <p:spPr>
            <a:xfrm>
              <a:off x="3021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66 Conector recto"/>
            <p:cNvCxnSpPr/>
            <p:nvPr/>
          </p:nvCxnSpPr>
          <p:spPr>
            <a:xfrm>
              <a:off x="3173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"/>
            <p:cNvCxnSpPr/>
            <p:nvPr/>
          </p:nvCxnSpPr>
          <p:spPr>
            <a:xfrm>
              <a:off x="3326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68 Conector recto"/>
            <p:cNvCxnSpPr/>
            <p:nvPr/>
          </p:nvCxnSpPr>
          <p:spPr>
            <a:xfrm>
              <a:off x="3478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Conector recto"/>
            <p:cNvCxnSpPr/>
            <p:nvPr/>
          </p:nvCxnSpPr>
          <p:spPr>
            <a:xfrm>
              <a:off x="3630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70 Conector recto"/>
            <p:cNvCxnSpPr/>
            <p:nvPr/>
          </p:nvCxnSpPr>
          <p:spPr>
            <a:xfrm>
              <a:off x="3783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71 Conector recto"/>
            <p:cNvCxnSpPr/>
            <p:nvPr/>
          </p:nvCxnSpPr>
          <p:spPr>
            <a:xfrm>
              <a:off x="3935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72 Conector recto"/>
            <p:cNvCxnSpPr/>
            <p:nvPr/>
          </p:nvCxnSpPr>
          <p:spPr>
            <a:xfrm>
              <a:off x="4088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73 Conector recto"/>
            <p:cNvCxnSpPr/>
            <p:nvPr/>
          </p:nvCxnSpPr>
          <p:spPr>
            <a:xfrm>
              <a:off x="4240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74 Conector recto"/>
            <p:cNvCxnSpPr/>
            <p:nvPr/>
          </p:nvCxnSpPr>
          <p:spPr>
            <a:xfrm>
              <a:off x="4392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75 Conector recto"/>
            <p:cNvCxnSpPr/>
            <p:nvPr/>
          </p:nvCxnSpPr>
          <p:spPr>
            <a:xfrm>
              <a:off x="4545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76 Conector recto"/>
            <p:cNvCxnSpPr/>
            <p:nvPr/>
          </p:nvCxnSpPr>
          <p:spPr>
            <a:xfrm>
              <a:off x="4697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"/>
            <p:cNvCxnSpPr/>
            <p:nvPr/>
          </p:nvCxnSpPr>
          <p:spPr>
            <a:xfrm>
              <a:off x="4850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"/>
            <p:cNvCxnSpPr/>
            <p:nvPr/>
          </p:nvCxnSpPr>
          <p:spPr>
            <a:xfrm>
              <a:off x="5002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/>
            <p:nvPr/>
          </p:nvCxnSpPr>
          <p:spPr>
            <a:xfrm>
              <a:off x="5154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80 Conector recto"/>
            <p:cNvCxnSpPr/>
            <p:nvPr/>
          </p:nvCxnSpPr>
          <p:spPr>
            <a:xfrm>
              <a:off x="5307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81 Conector recto"/>
            <p:cNvCxnSpPr/>
            <p:nvPr/>
          </p:nvCxnSpPr>
          <p:spPr>
            <a:xfrm>
              <a:off x="5459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/>
            <p:nvPr/>
          </p:nvCxnSpPr>
          <p:spPr>
            <a:xfrm>
              <a:off x="2267744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83 Grupo"/>
          <p:cNvGrpSpPr/>
          <p:nvPr/>
        </p:nvGrpSpPr>
        <p:grpSpPr>
          <a:xfrm>
            <a:off x="2880000" y="5805264"/>
            <a:ext cx="152400" cy="432048"/>
            <a:chOff x="2843808" y="5301208"/>
            <a:chExt cx="152400" cy="432048"/>
          </a:xfrm>
        </p:grpSpPr>
        <p:cxnSp>
          <p:nvCxnSpPr>
            <p:cNvPr id="85" name="84 Conector recto"/>
            <p:cNvCxnSpPr/>
            <p:nvPr/>
          </p:nvCxnSpPr>
          <p:spPr>
            <a:xfrm>
              <a:off x="2843808" y="5301208"/>
              <a:ext cx="0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85 Conector recto"/>
            <p:cNvCxnSpPr/>
            <p:nvPr/>
          </p:nvCxnSpPr>
          <p:spPr>
            <a:xfrm>
              <a:off x="2996208" y="5301208"/>
              <a:ext cx="0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86 Conector recto de flecha"/>
          <p:cNvCxnSpPr/>
          <p:nvPr/>
        </p:nvCxnSpPr>
        <p:spPr>
          <a:xfrm>
            <a:off x="2483768" y="6237312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 de flecha"/>
          <p:cNvCxnSpPr/>
          <p:nvPr/>
        </p:nvCxnSpPr>
        <p:spPr>
          <a:xfrm flipH="1">
            <a:off x="3068216" y="6228928"/>
            <a:ext cx="351656" cy="8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935992"/>
              </p:ext>
            </p:extLst>
          </p:nvPr>
        </p:nvGraphicFramePr>
        <p:xfrm>
          <a:off x="2843808" y="6309320"/>
          <a:ext cx="327025" cy="392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36" name="Ecuación" r:id="rId7" imgW="164885" imgH="215619" progId="Equation.3">
                  <p:embed/>
                </p:oleObj>
              </mc:Choice>
              <mc:Fallback>
                <p:oleObj name="Ecuación" r:id="rId7" imgW="164885" imgH="215619" progId="Equation.3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6309320"/>
                        <a:ext cx="327025" cy="392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" name="89 Grupo"/>
          <p:cNvGrpSpPr/>
          <p:nvPr/>
        </p:nvGrpSpPr>
        <p:grpSpPr>
          <a:xfrm>
            <a:off x="6336384" y="4653136"/>
            <a:ext cx="186605" cy="715279"/>
            <a:chOff x="2843808" y="5301208"/>
            <a:chExt cx="186605" cy="715279"/>
          </a:xfrm>
        </p:grpSpPr>
        <p:cxnSp>
          <p:nvCxnSpPr>
            <p:cNvPr id="91" name="90 Conector recto"/>
            <p:cNvCxnSpPr>
              <a:endCxn id="59" idx="0"/>
            </p:cNvCxnSpPr>
            <p:nvPr/>
          </p:nvCxnSpPr>
          <p:spPr>
            <a:xfrm>
              <a:off x="2843808" y="5301208"/>
              <a:ext cx="8893" cy="6048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91 Conector recto"/>
            <p:cNvCxnSpPr>
              <a:endCxn id="54" idx="0"/>
            </p:cNvCxnSpPr>
            <p:nvPr/>
          </p:nvCxnSpPr>
          <p:spPr>
            <a:xfrm>
              <a:off x="3030413" y="5334811"/>
              <a:ext cx="0" cy="6816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92 Conector recto de flecha"/>
          <p:cNvCxnSpPr/>
          <p:nvPr/>
        </p:nvCxnSpPr>
        <p:spPr>
          <a:xfrm>
            <a:off x="6012160" y="4725144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 de flecha"/>
          <p:cNvCxnSpPr/>
          <p:nvPr/>
        </p:nvCxnSpPr>
        <p:spPr>
          <a:xfrm flipH="1">
            <a:off x="6524600" y="4716760"/>
            <a:ext cx="351656" cy="8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06709"/>
              </p:ext>
            </p:extLst>
          </p:nvPr>
        </p:nvGraphicFramePr>
        <p:xfrm>
          <a:off x="6303060" y="4286926"/>
          <a:ext cx="327025" cy="392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37" name="Ecuación" r:id="rId9" imgW="164885" imgH="215619" progId="Equation.3">
                  <p:embed/>
                </p:oleObj>
              </mc:Choice>
              <mc:Fallback>
                <p:oleObj name="Ecuación" r:id="rId9" imgW="164885" imgH="215619" progId="Equation.3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060" y="4286926"/>
                        <a:ext cx="327025" cy="392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99 CuadroTexto"/>
          <p:cNvSpPr txBox="1"/>
          <p:nvPr/>
        </p:nvSpPr>
        <p:spPr>
          <a:xfrm>
            <a:off x="6467589" y="2348880"/>
            <a:ext cx="264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f</a:t>
            </a:r>
            <a:r>
              <a:rPr lang="es-MX" baseline="-25000" dirty="0" err="1" smtClean="0"/>
              <a:t>o</a:t>
            </a:r>
            <a:r>
              <a:rPr lang="es-MX" dirty="0" smtClean="0"/>
              <a:t> and </a:t>
            </a:r>
            <a:r>
              <a:rPr lang="es-MX" i="1" dirty="0" err="1" smtClean="0"/>
              <a:t>f</a:t>
            </a:r>
            <a:r>
              <a:rPr lang="es-MX" baseline="-25000" dirty="0" err="1" smtClean="0"/>
              <a:t>r</a:t>
            </a:r>
            <a:r>
              <a:rPr lang="es-MX" dirty="0" smtClean="0"/>
              <a:t> : RF </a:t>
            </a:r>
            <a:r>
              <a:rPr lang="es-MX" dirty="0" err="1" smtClean="0"/>
              <a:t>frequencies</a:t>
            </a:r>
            <a:endParaRPr lang="es-MX" dirty="0"/>
          </a:p>
        </p:txBody>
      </p:sp>
      <p:sp>
        <p:nvSpPr>
          <p:cNvPr id="101" name="100 CuadroTexto"/>
          <p:cNvSpPr txBox="1"/>
          <p:nvPr/>
        </p:nvSpPr>
        <p:spPr>
          <a:xfrm>
            <a:off x="6454110" y="2718212"/>
            <a:ext cx="264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ym typeface="Symbol"/>
              </a:rPr>
              <a:t></a:t>
            </a:r>
            <a:r>
              <a:rPr lang="es-MX" baseline="-25000" dirty="0" smtClean="0">
                <a:sym typeface="Symbol"/>
              </a:rPr>
              <a:t> n</a:t>
            </a:r>
            <a:r>
              <a:rPr lang="es-MX" dirty="0" smtClean="0"/>
              <a:t> : </a:t>
            </a:r>
            <a:r>
              <a:rPr lang="es-MX" dirty="0" err="1" smtClean="0"/>
              <a:t>Optical</a:t>
            </a:r>
            <a:r>
              <a:rPr lang="es-MX" dirty="0" smtClean="0"/>
              <a:t> </a:t>
            </a:r>
            <a:r>
              <a:rPr lang="es-MX" dirty="0" err="1" smtClean="0"/>
              <a:t>frequencies</a:t>
            </a: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101 CuadroTexto"/>
              <p:cNvSpPr txBox="1"/>
              <p:nvPr/>
            </p:nvSpPr>
            <p:spPr>
              <a:xfrm>
                <a:off x="6497082" y="3054555"/>
                <a:ext cx="996555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/>
                        </a:rPr>
                        <m:t>𝑛</m:t>
                      </m:r>
                      <m:r>
                        <a:rPr lang="es-MX" b="0" i="1" smtClean="0">
                          <a:latin typeface="Cambria Math"/>
                          <a:ea typeface="Cambria Math"/>
                        </a:rPr>
                        <m:t>≈10</m:t>
                      </m:r>
                      <m:r>
                        <a:rPr lang="es-MX" b="0" i="1" baseline="30000" smtClean="0">
                          <a:latin typeface="Cambria Math"/>
                          <a:ea typeface="Cambria Math"/>
                        </a:rPr>
                        <m:t>6</m:t>
                      </m:r>
                    </m:oMath>
                  </m:oMathPara>
                </a14:m>
                <a:endParaRPr lang="es-MX" baseline="30000" dirty="0"/>
              </a:p>
            </p:txBody>
          </p:sp>
        </mc:Choice>
        <mc:Fallback xmlns="">
          <p:sp>
            <p:nvSpPr>
              <p:cNvPr id="102" name="10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82" y="3054555"/>
                <a:ext cx="996555" cy="362984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" name="Imagen 1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43809" y="3367445"/>
            <a:ext cx="3672407" cy="1656187"/>
            <a:chOff x="1965616" y="980727"/>
            <a:chExt cx="1663109" cy="1080121"/>
          </a:xfrm>
        </p:grpSpPr>
        <p:sp>
          <p:nvSpPr>
            <p:cNvPr id="3" name="2 Rectángulo"/>
            <p:cNvSpPr/>
            <p:nvPr/>
          </p:nvSpPr>
          <p:spPr>
            <a:xfrm>
              <a:off x="1965616" y="1988838"/>
              <a:ext cx="45719" cy="72008"/>
            </a:xfrm>
            <a:prstGeom prst="rect">
              <a:avLst/>
            </a:prstGeom>
            <a:solidFill>
              <a:srgbClr val="FF0D3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2051736" y="1916830"/>
              <a:ext cx="45719" cy="144016"/>
            </a:xfrm>
            <a:prstGeom prst="rect">
              <a:avLst/>
            </a:prstGeom>
            <a:solidFill>
              <a:srgbClr val="FF35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2214017" y="1772814"/>
              <a:ext cx="53744" cy="288032"/>
            </a:xfrm>
            <a:prstGeom prst="rect">
              <a:avLst/>
            </a:prstGeom>
            <a:solidFill>
              <a:srgbClr val="FF97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2296818" y="1700807"/>
              <a:ext cx="45719" cy="360039"/>
            </a:xfrm>
            <a:prstGeom prst="rect">
              <a:avLst/>
            </a:prstGeom>
            <a:solidFill>
              <a:srgbClr val="FFC0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2376018" y="1556790"/>
              <a:ext cx="45719" cy="504056"/>
            </a:xfrm>
            <a:prstGeom prst="rect">
              <a:avLst/>
            </a:prstGeom>
            <a:solidFill>
              <a:srgbClr val="FFEE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458819" y="1412775"/>
              <a:ext cx="45719" cy="648071"/>
            </a:xfrm>
            <a:prstGeom prst="rect">
              <a:avLst/>
            </a:prstGeom>
            <a:solidFill>
              <a:srgbClr val="E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545837" y="1340766"/>
              <a:ext cx="45719" cy="720080"/>
            </a:xfrm>
            <a:prstGeom prst="rect">
              <a:avLst/>
            </a:prstGeom>
            <a:solidFill>
              <a:srgbClr val="CB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626230" y="1196751"/>
              <a:ext cx="45719" cy="864095"/>
            </a:xfrm>
            <a:prstGeom prst="rect">
              <a:avLst/>
            </a:prstGeom>
            <a:solidFill>
              <a:srgbClr val="A2FD0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2843830" y="1124743"/>
              <a:ext cx="52911" cy="936103"/>
            </a:xfrm>
            <a:prstGeom prst="rect">
              <a:avLst/>
            </a:prstGeom>
            <a:solidFill>
              <a:srgbClr val="1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2995040" y="1340766"/>
              <a:ext cx="45719" cy="720080"/>
            </a:xfrm>
            <a:prstGeom prst="rect">
              <a:avLst/>
            </a:prstGeom>
            <a:solidFill>
              <a:srgbClr val="0FFD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3076935" y="1484783"/>
              <a:ext cx="54929" cy="576063"/>
            </a:xfrm>
            <a:prstGeom prst="rect">
              <a:avLst/>
            </a:prstGeom>
            <a:solidFill>
              <a:srgbClr val="0FB3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3166936" y="1628798"/>
              <a:ext cx="45719" cy="432048"/>
            </a:xfrm>
            <a:prstGeom prst="rect">
              <a:avLst/>
            </a:prstGeom>
            <a:solidFill>
              <a:srgbClr val="0E80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3256785" y="1700807"/>
              <a:ext cx="45719" cy="360039"/>
            </a:xfrm>
            <a:prstGeom prst="rect">
              <a:avLst/>
            </a:prstGeom>
            <a:solidFill>
              <a:srgbClr val="4C0D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3327290" y="1772814"/>
              <a:ext cx="45719" cy="288032"/>
            </a:xfrm>
            <a:prstGeom prst="rect">
              <a:avLst/>
            </a:prstGeom>
            <a:solidFill>
              <a:srgbClr val="6F0E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2699813" y="1124743"/>
              <a:ext cx="45719" cy="936103"/>
            </a:xfrm>
            <a:prstGeom prst="rect">
              <a:avLst/>
            </a:prstGeom>
            <a:solidFill>
              <a:srgbClr val="6F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3491907" y="1916830"/>
              <a:ext cx="45719" cy="144016"/>
            </a:xfrm>
            <a:prstGeom prst="rect">
              <a:avLst/>
            </a:prstGeom>
            <a:solidFill>
              <a:srgbClr val="C2029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2123744" y="1844822"/>
              <a:ext cx="45719" cy="216024"/>
            </a:xfrm>
            <a:prstGeom prst="rect">
              <a:avLst/>
            </a:prstGeom>
            <a:solidFill>
              <a:srgbClr val="FF63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2771820" y="980727"/>
              <a:ext cx="45719" cy="1080119"/>
            </a:xfrm>
            <a:prstGeom prst="rect">
              <a:avLst/>
            </a:prstGeom>
            <a:solidFill>
              <a:srgbClr val="41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2915837" y="1196751"/>
              <a:ext cx="45719" cy="864095"/>
            </a:xfrm>
            <a:prstGeom prst="rect">
              <a:avLst/>
            </a:prstGeom>
            <a:solidFill>
              <a:srgbClr val="0DFFA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3583006" y="1988839"/>
              <a:ext cx="45719" cy="72008"/>
            </a:xfrm>
            <a:prstGeom prst="rect">
              <a:avLst/>
            </a:prstGeom>
            <a:solidFill>
              <a:srgbClr val="B3015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419872" y="1844824"/>
              <a:ext cx="45719" cy="216024"/>
            </a:xfrm>
            <a:prstGeom prst="rect">
              <a:avLst/>
            </a:prstGeom>
            <a:solidFill>
              <a:srgbClr val="FC10C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cxnSp>
        <p:nvCxnSpPr>
          <p:cNvPr id="26" name="25 Conector recto de flecha"/>
          <p:cNvCxnSpPr/>
          <p:nvPr/>
        </p:nvCxnSpPr>
        <p:spPr>
          <a:xfrm flipV="1">
            <a:off x="2123728" y="3573016"/>
            <a:ext cx="0" cy="15841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2123728" y="5157192"/>
            <a:ext cx="560824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7134604" y="5045114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latin typeface="Symbol" pitchFamily="18" charset="2"/>
              </a:rPr>
              <a:t>n</a:t>
            </a:r>
            <a:endParaRPr lang="es-MX" sz="2000" dirty="0">
              <a:latin typeface="Symbol" pitchFamily="18" charset="2"/>
            </a:endParaRPr>
          </a:p>
        </p:txBody>
      </p:sp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17677"/>
              </p:ext>
            </p:extLst>
          </p:nvPr>
        </p:nvGraphicFramePr>
        <p:xfrm>
          <a:off x="3635896" y="5733256"/>
          <a:ext cx="203676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15" name="Ecuación" r:id="rId3" imgW="1028254" imgH="393529" progId="Equation.3">
                  <p:embed/>
                </p:oleObj>
              </mc:Choice>
              <mc:Fallback>
                <p:oleObj name="Ecuación" r:id="rId3" imgW="1028254" imgH="393529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5733256"/>
                        <a:ext cx="203676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30 Rectángulo"/>
          <p:cNvSpPr/>
          <p:nvPr/>
        </p:nvSpPr>
        <p:spPr>
          <a:xfrm>
            <a:off x="3978000" y="2296617"/>
            <a:ext cx="93610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Detector de fase</a:t>
            </a:r>
            <a:endParaRPr lang="es-MX" sz="1400" dirty="0">
              <a:solidFill>
                <a:schemeClr val="tx1"/>
              </a:solidFill>
            </a:endParaRPr>
          </a:p>
        </p:txBody>
      </p:sp>
      <p:grpSp>
        <p:nvGrpSpPr>
          <p:cNvPr id="32" name="Group 81"/>
          <p:cNvGrpSpPr/>
          <p:nvPr/>
        </p:nvGrpSpPr>
        <p:grpSpPr>
          <a:xfrm rot="10800000">
            <a:off x="5382000" y="2725824"/>
            <a:ext cx="182880" cy="362881"/>
            <a:chOff x="3733800" y="4262448"/>
            <a:chExt cx="182880" cy="362881"/>
          </a:xfrm>
        </p:grpSpPr>
        <p:sp>
          <p:nvSpPr>
            <p:cNvPr id="33" name="Arc 82"/>
            <p:cNvSpPr/>
            <p:nvPr/>
          </p:nvSpPr>
          <p:spPr>
            <a:xfrm>
              <a:off x="3733800" y="4262448"/>
              <a:ext cx="182880" cy="182880"/>
            </a:xfrm>
            <a:prstGeom prst="arc">
              <a:avLst>
                <a:gd name="adj1" fmla="val 21479077"/>
                <a:gd name="adj2" fmla="val 10978975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34" name="Oval 83"/>
            <p:cNvSpPr/>
            <p:nvPr/>
          </p:nvSpPr>
          <p:spPr>
            <a:xfrm>
              <a:off x="3802380" y="4357311"/>
              <a:ext cx="45719" cy="4571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cxnSp>
          <p:nvCxnSpPr>
            <p:cNvPr id="35" name="Straight Connector 84"/>
            <p:cNvCxnSpPr/>
            <p:nvPr/>
          </p:nvCxnSpPr>
          <p:spPr>
            <a:xfrm flipH="1" flipV="1">
              <a:off x="3819676" y="4445329"/>
              <a:ext cx="0" cy="18000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84"/>
          <p:cNvCxnSpPr/>
          <p:nvPr/>
        </p:nvCxnSpPr>
        <p:spPr>
          <a:xfrm>
            <a:off x="4896104" y="2716816"/>
            <a:ext cx="576000" cy="1588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89 Grupo"/>
          <p:cNvGrpSpPr/>
          <p:nvPr/>
        </p:nvGrpSpPr>
        <p:grpSpPr>
          <a:xfrm>
            <a:off x="3203848" y="2276872"/>
            <a:ext cx="774152" cy="309365"/>
            <a:chOff x="3203848" y="3121223"/>
            <a:chExt cx="774152" cy="309365"/>
          </a:xfrm>
        </p:grpSpPr>
        <p:cxnSp>
          <p:nvCxnSpPr>
            <p:cNvPr id="38" name="Straight Connector 84"/>
            <p:cNvCxnSpPr/>
            <p:nvPr/>
          </p:nvCxnSpPr>
          <p:spPr>
            <a:xfrm>
              <a:off x="3510000" y="3429000"/>
              <a:ext cx="468000" cy="1588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CuadroTexto"/>
            <p:cNvSpPr txBox="1"/>
            <p:nvPr/>
          </p:nvSpPr>
          <p:spPr>
            <a:xfrm>
              <a:off x="3203848" y="3121223"/>
              <a:ext cx="446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smtClean="0"/>
                <a:t>PZT</a:t>
              </a:r>
              <a:endParaRPr lang="es-MX" sz="1400" dirty="0"/>
            </a:p>
          </p:txBody>
        </p:sp>
      </p:grpSp>
      <p:grpSp>
        <p:nvGrpSpPr>
          <p:cNvPr id="40" name="85 Grupo"/>
          <p:cNvGrpSpPr/>
          <p:nvPr/>
        </p:nvGrpSpPr>
        <p:grpSpPr>
          <a:xfrm>
            <a:off x="4932040" y="2924944"/>
            <a:ext cx="1800200" cy="361628"/>
            <a:chOff x="5004048" y="3717032"/>
            <a:chExt cx="1800200" cy="361628"/>
          </a:xfrm>
        </p:grpSpPr>
        <p:graphicFrame>
          <p:nvGraphicFramePr>
            <p:cNvPr id="43" name="Object 2"/>
            <p:cNvGraphicFramePr>
              <a:graphicFrameLocks noChangeAspect="1"/>
            </p:cNvGraphicFramePr>
            <p:nvPr/>
          </p:nvGraphicFramePr>
          <p:xfrm>
            <a:off x="5750148" y="3717032"/>
            <a:ext cx="10541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116" name="Ecuación" r:id="rId5" imgW="711200" imgH="228600" progId="Equation.3">
                    <p:embed/>
                  </p:oleObj>
                </mc:Choice>
                <mc:Fallback>
                  <p:oleObj name="Ecuación" r:id="rId5" imgW="711200" imgH="228600" progId="Equation.3">
                    <p:embed/>
                    <p:pic>
                      <p:nvPicPr>
                        <p:cNvPr id="0" name="Picture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0148" y="3717032"/>
                          <a:ext cx="10541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43 Conector recto de flecha"/>
            <p:cNvCxnSpPr/>
            <p:nvPr/>
          </p:nvCxnSpPr>
          <p:spPr>
            <a:xfrm>
              <a:off x="5004048" y="4077072"/>
              <a:ext cx="504056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44 Conector recto de flecha"/>
            <p:cNvCxnSpPr/>
            <p:nvPr/>
          </p:nvCxnSpPr>
          <p:spPr>
            <a:xfrm>
              <a:off x="5652120" y="4077072"/>
              <a:ext cx="504056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88 Grupo"/>
          <p:cNvGrpSpPr/>
          <p:nvPr/>
        </p:nvGrpSpPr>
        <p:grpSpPr>
          <a:xfrm>
            <a:off x="4932040" y="2330849"/>
            <a:ext cx="1607061" cy="365760"/>
            <a:chOff x="4932040" y="3175200"/>
            <a:chExt cx="1607061" cy="365760"/>
          </a:xfrm>
        </p:grpSpPr>
        <p:cxnSp>
          <p:nvCxnSpPr>
            <p:cNvPr id="47" name="Straight Connector 84"/>
            <p:cNvCxnSpPr/>
            <p:nvPr/>
          </p:nvCxnSpPr>
          <p:spPr>
            <a:xfrm>
              <a:off x="4932040" y="3356992"/>
              <a:ext cx="756000" cy="1588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76 Grupo"/>
            <p:cNvGrpSpPr/>
            <p:nvPr/>
          </p:nvGrpSpPr>
          <p:grpSpPr>
            <a:xfrm>
              <a:off x="5688000" y="3175200"/>
              <a:ext cx="365760" cy="365760"/>
              <a:chOff x="5969616" y="8020019"/>
              <a:chExt cx="365760" cy="365760"/>
            </a:xfrm>
          </p:grpSpPr>
          <p:sp>
            <p:nvSpPr>
              <p:cNvPr id="50" name="Oval 407"/>
              <p:cNvSpPr/>
              <p:nvPr/>
            </p:nvSpPr>
            <p:spPr>
              <a:xfrm>
                <a:off x="5969616" y="8020019"/>
                <a:ext cx="365760" cy="36576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  <p:sp>
            <p:nvSpPr>
              <p:cNvPr id="51" name="Freeform 408"/>
              <p:cNvSpPr/>
              <p:nvPr/>
            </p:nvSpPr>
            <p:spPr>
              <a:xfrm>
                <a:off x="6008857" y="8065739"/>
                <a:ext cx="274320" cy="274320"/>
              </a:xfrm>
              <a:custGeom>
                <a:avLst/>
                <a:gdLst>
                  <a:gd name="connsiteX0" fmla="*/ 0 w 492826"/>
                  <a:gd name="connsiteY0" fmla="*/ 321064 h 701292"/>
                  <a:gd name="connsiteX1" fmla="*/ 160317 w 492826"/>
                  <a:gd name="connsiteY1" fmla="*/ 12305 h 701292"/>
                  <a:gd name="connsiteX2" fmla="*/ 368135 w 492826"/>
                  <a:gd name="connsiteY2" fmla="*/ 695137 h 701292"/>
                  <a:gd name="connsiteX3" fmla="*/ 492826 w 492826"/>
                  <a:gd name="connsiteY3" fmla="*/ 291376 h 70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2826" h="701292">
                    <a:moveTo>
                      <a:pt x="0" y="321064"/>
                    </a:moveTo>
                    <a:cubicBezTo>
                      <a:pt x="49480" y="135512"/>
                      <a:pt x="98961" y="-50040"/>
                      <a:pt x="160317" y="12305"/>
                    </a:cubicBezTo>
                    <a:cubicBezTo>
                      <a:pt x="221673" y="74650"/>
                      <a:pt x="312717" y="648625"/>
                      <a:pt x="368135" y="695137"/>
                    </a:cubicBezTo>
                    <a:cubicBezTo>
                      <a:pt x="423553" y="741649"/>
                      <a:pt x="458189" y="516512"/>
                      <a:pt x="492826" y="29137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</p:grpSp>
        <p:sp>
          <p:nvSpPr>
            <p:cNvPr id="49" name="48 CuadroTexto"/>
            <p:cNvSpPr txBox="1"/>
            <p:nvPr/>
          </p:nvSpPr>
          <p:spPr>
            <a:xfrm>
              <a:off x="6084168" y="3212976"/>
              <a:ext cx="454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 smtClean="0"/>
                <a:t>Ref.</a:t>
              </a:r>
              <a:endParaRPr lang="es-MX" sz="1400" dirty="0"/>
            </a:p>
          </p:txBody>
        </p:sp>
      </p:grpSp>
      <p:sp>
        <p:nvSpPr>
          <p:cNvPr id="54" name="53 CuadroTexto"/>
          <p:cNvSpPr txBox="1"/>
          <p:nvPr/>
        </p:nvSpPr>
        <p:spPr>
          <a:xfrm>
            <a:off x="827584" y="1124744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Frequency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stabilization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of CENAM 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Ti:Sa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Frequency</a:t>
            </a:r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MX" sz="2800" b="1" dirty="0" err="1">
                <a:solidFill>
                  <a:srgbClr val="002060"/>
                </a:solidFill>
                <a:latin typeface="Comic Sans MS" pitchFamily="66" charset="0"/>
              </a:rPr>
              <a:t>C</a:t>
            </a:r>
            <a:r>
              <a:rPr lang="es-MX" sz="2800" b="1" dirty="0" err="1" smtClean="0">
                <a:solidFill>
                  <a:srgbClr val="002060"/>
                </a:solidFill>
                <a:latin typeface="Comic Sans MS" pitchFamily="66" charset="0"/>
              </a:rPr>
              <a:t>omb</a:t>
            </a:r>
            <a:endParaRPr lang="es-MX" sz="28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75 Conector recto de flecha"/>
          <p:cNvCxnSpPr/>
          <p:nvPr/>
        </p:nvCxnSpPr>
        <p:spPr>
          <a:xfrm flipV="1">
            <a:off x="5544000" y="3068960"/>
            <a:ext cx="0" cy="14401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 flipV="1">
            <a:off x="5436096" y="3068960"/>
            <a:ext cx="0" cy="2096616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104 Grupo"/>
          <p:cNvGrpSpPr/>
          <p:nvPr/>
        </p:nvGrpSpPr>
        <p:grpSpPr>
          <a:xfrm>
            <a:off x="1953234" y="5085184"/>
            <a:ext cx="3506526" cy="400110"/>
            <a:chOff x="1953234" y="5085184"/>
            <a:chExt cx="3506526" cy="400110"/>
          </a:xfrm>
        </p:grpSpPr>
        <p:sp>
          <p:nvSpPr>
            <p:cNvPr id="29" name="28 CuadroTexto"/>
            <p:cNvSpPr txBox="1"/>
            <p:nvPr/>
          </p:nvSpPr>
          <p:spPr>
            <a:xfrm>
              <a:off x="1953234" y="5085184"/>
              <a:ext cx="31451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2000" dirty="0" smtClean="0"/>
                <a:t>0</a:t>
              </a:r>
              <a:endParaRPr lang="es-MX" sz="2000" dirty="0"/>
            </a:p>
          </p:txBody>
        </p:sp>
        <p:cxnSp>
          <p:nvCxnSpPr>
            <p:cNvPr id="82" name="81 Conector recto"/>
            <p:cNvCxnSpPr/>
            <p:nvPr/>
          </p:nvCxnSpPr>
          <p:spPr>
            <a:xfrm>
              <a:off x="2411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/>
            <p:nvPr/>
          </p:nvCxnSpPr>
          <p:spPr>
            <a:xfrm>
              <a:off x="2564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83 Conector recto"/>
            <p:cNvCxnSpPr/>
            <p:nvPr/>
          </p:nvCxnSpPr>
          <p:spPr>
            <a:xfrm>
              <a:off x="2716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84 Conector recto"/>
            <p:cNvCxnSpPr/>
            <p:nvPr/>
          </p:nvCxnSpPr>
          <p:spPr>
            <a:xfrm>
              <a:off x="2868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85 Conector recto"/>
            <p:cNvCxnSpPr/>
            <p:nvPr/>
          </p:nvCxnSpPr>
          <p:spPr>
            <a:xfrm>
              <a:off x="3021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86 Conector recto"/>
            <p:cNvCxnSpPr/>
            <p:nvPr/>
          </p:nvCxnSpPr>
          <p:spPr>
            <a:xfrm>
              <a:off x="3173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87 Conector recto"/>
            <p:cNvCxnSpPr/>
            <p:nvPr/>
          </p:nvCxnSpPr>
          <p:spPr>
            <a:xfrm>
              <a:off x="3326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88 Conector recto"/>
            <p:cNvCxnSpPr/>
            <p:nvPr/>
          </p:nvCxnSpPr>
          <p:spPr>
            <a:xfrm>
              <a:off x="3478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90 Conector recto"/>
            <p:cNvCxnSpPr/>
            <p:nvPr/>
          </p:nvCxnSpPr>
          <p:spPr>
            <a:xfrm>
              <a:off x="3630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91 Conector recto"/>
            <p:cNvCxnSpPr/>
            <p:nvPr/>
          </p:nvCxnSpPr>
          <p:spPr>
            <a:xfrm>
              <a:off x="3783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92 Conector recto"/>
            <p:cNvCxnSpPr/>
            <p:nvPr/>
          </p:nvCxnSpPr>
          <p:spPr>
            <a:xfrm>
              <a:off x="3935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93 Conector recto"/>
            <p:cNvCxnSpPr/>
            <p:nvPr/>
          </p:nvCxnSpPr>
          <p:spPr>
            <a:xfrm>
              <a:off x="4088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94 Conector recto"/>
            <p:cNvCxnSpPr/>
            <p:nvPr/>
          </p:nvCxnSpPr>
          <p:spPr>
            <a:xfrm>
              <a:off x="4240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95 Conector recto"/>
            <p:cNvCxnSpPr/>
            <p:nvPr/>
          </p:nvCxnSpPr>
          <p:spPr>
            <a:xfrm>
              <a:off x="4392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96 Conector recto"/>
            <p:cNvCxnSpPr/>
            <p:nvPr/>
          </p:nvCxnSpPr>
          <p:spPr>
            <a:xfrm>
              <a:off x="4545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97 Conector recto"/>
            <p:cNvCxnSpPr/>
            <p:nvPr/>
          </p:nvCxnSpPr>
          <p:spPr>
            <a:xfrm>
              <a:off x="4697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98 Conector recto"/>
            <p:cNvCxnSpPr/>
            <p:nvPr/>
          </p:nvCxnSpPr>
          <p:spPr>
            <a:xfrm>
              <a:off x="48501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99 Conector recto"/>
            <p:cNvCxnSpPr/>
            <p:nvPr/>
          </p:nvCxnSpPr>
          <p:spPr>
            <a:xfrm>
              <a:off x="50025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100 Conector recto"/>
            <p:cNvCxnSpPr/>
            <p:nvPr/>
          </p:nvCxnSpPr>
          <p:spPr>
            <a:xfrm>
              <a:off x="51549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101 Conector recto"/>
            <p:cNvCxnSpPr/>
            <p:nvPr/>
          </p:nvCxnSpPr>
          <p:spPr>
            <a:xfrm>
              <a:off x="53073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102 Conector recto"/>
            <p:cNvCxnSpPr/>
            <p:nvPr/>
          </p:nvCxnSpPr>
          <p:spPr>
            <a:xfrm>
              <a:off x="5459760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103 Conector recto"/>
            <p:cNvCxnSpPr/>
            <p:nvPr/>
          </p:nvCxnSpPr>
          <p:spPr>
            <a:xfrm>
              <a:off x="2267744" y="5085184"/>
              <a:ext cx="0" cy="2160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108 Grupo"/>
          <p:cNvGrpSpPr/>
          <p:nvPr/>
        </p:nvGrpSpPr>
        <p:grpSpPr>
          <a:xfrm>
            <a:off x="2880000" y="5301208"/>
            <a:ext cx="152400" cy="432048"/>
            <a:chOff x="2843808" y="5301208"/>
            <a:chExt cx="152400" cy="432048"/>
          </a:xfrm>
        </p:grpSpPr>
        <p:cxnSp>
          <p:nvCxnSpPr>
            <p:cNvPr id="107" name="106 Conector recto"/>
            <p:cNvCxnSpPr/>
            <p:nvPr/>
          </p:nvCxnSpPr>
          <p:spPr>
            <a:xfrm>
              <a:off x="2843808" y="5301208"/>
              <a:ext cx="0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107 Conector recto"/>
            <p:cNvCxnSpPr/>
            <p:nvPr/>
          </p:nvCxnSpPr>
          <p:spPr>
            <a:xfrm>
              <a:off x="2996208" y="5301208"/>
              <a:ext cx="0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110 Conector recto de flecha"/>
          <p:cNvCxnSpPr/>
          <p:nvPr/>
        </p:nvCxnSpPr>
        <p:spPr>
          <a:xfrm>
            <a:off x="2483768" y="5733256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111 Conector recto de flecha"/>
          <p:cNvCxnSpPr/>
          <p:nvPr/>
        </p:nvCxnSpPr>
        <p:spPr>
          <a:xfrm flipH="1">
            <a:off x="3068216" y="5724872"/>
            <a:ext cx="351656" cy="8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0868" name="Object 4"/>
          <p:cNvGraphicFramePr>
            <a:graphicFrameLocks noChangeAspect="1"/>
          </p:cNvGraphicFramePr>
          <p:nvPr/>
        </p:nvGraphicFramePr>
        <p:xfrm>
          <a:off x="2843808" y="5805264"/>
          <a:ext cx="327025" cy="392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17" name="Ecuación" r:id="rId7" imgW="164885" imgH="215619" progId="Equation.3">
                  <p:embed/>
                </p:oleObj>
              </mc:Choice>
              <mc:Fallback>
                <p:oleObj name="Ecuación" r:id="rId7" imgW="164885" imgH="215619" progId="Equation.3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5805264"/>
                        <a:ext cx="327025" cy="392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89 CuadroTexto"/>
          <p:cNvSpPr txBox="1"/>
          <p:nvPr/>
        </p:nvSpPr>
        <p:spPr>
          <a:xfrm>
            <a:off x="6683613" y="3584477"/>
            <a:ext cx="264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f</a:t>
            </a:r>
            <a:r>
              <a:rPr lang="es-MX" baseline="-25000" dirty="0" err="1" smtClean="0"/>
              <a:t>o</a:t>
            </a:r>
            <a:r>
              <a:rPr lang="es-MX" dirty="0" smtClean="0"/>
              <a:t> and </a:t>
            </a:r>
            <a:r>
              <a:rPr lang="es-MX" i="1" dirty="0" err="1" smtClean="0"/>
              <a:t>f</a:t>
            </a:r>
            <a:r>
              <a:rPr lang="es-MX" baseline="-25000" dirty="0" err="1" smtClean="0"/>
              <a:t>r</a:t>
            </a:r>
            <a:r>
              <a:rPr lang="es-MX" dirty="0" smtClean="0"/>
              <a:t> : RF </a:t>
            </a:r>
            <a:r>
              <a:rPr lang="es-MX" dirty="0" err="1" smtClean="0"/>
              <a:t>frequencies</a:t>
            </a:r>
            <a:endParaRPr lang="es-MX" dirty="0"/>
          </a:p>
        </p:txBody>
      </p:sp>
      <p:sp>
        <p:nvSpPr>
          <p:cNvPr id="106" name="105 CuadroTexto"/>
          <p:cNvSpPr txBox="1"/>
          <p:nvPr/>
        </p:nvSpPr>
        <p:spPr>
          <a:xfrm>
            <a:off x="6670134" y="3953809"/>
            <a:ext cx="264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ym typeface="Symbol"/>
              </a:rPr>
              <a:t></a:t>
            </a:r>
            <a:r>
              <a:rPr lang="es-MX" baseline="-25000" dirty="0" smtClean="0">
                <a:sym typeface="Symbol"/>
              </a:rPr>
              <a:t> n</a:t>
            </a:r>
            <a:r>
              <a:rPr lang="es-MX" dirty="0" smtClean="0"/>
              <a:t> : </a:t>
            </a:r>
            <a:r>
              <a:rPr lang="es-MX" dirty="0" err="1" smtClean="0"/>
              <a:t>Optical</a:t>
            </a:r>
            <a:r>
              <a:rPr lang="es-MX" dirty="0" smtClean="0"/>
              <a:t> </a:t>
            </a:r>
            <a:r>
              <a:rPr lang="es-MX" dirty="0" err="1" smtClean="0"/>
              <a:t>frequencies</a:t>
            </a: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109 CuadroTexto"/>
              <p:cNvSpPr txBox="1"/>
              <p:nvPr/>
            </p:nvSpPr>
            <p:spPr>
              <a:xfrm>
                <a:off x="6713106" y="4290152"/>
                <a:ext cx="996555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/>
                        </a:rPr>
                        <m:t>𝑛</m:t>
                      </m:r>
                      <m:r>
                        <a:rPr lang="es-MX" b="0" i="1" smtClean="0">
                          <a:latin typeface="Cambria Math"/>
                          <a:ea typeface="Cambria Math"/>
                        </a:rPr>
                        <m:t>≈10</m:t>
                      </m:r>
                      <m:r>
                        <a:rPr lang="es-MX" b="0" i="1" baseline="30000" smtClean="0">
                          <a:latin typeface="Cambria Math"/>
                          <a:ea typeface="Cambria Math"/>
                        </a:rPr>
                        <m:t>6</m:t>
                      </m:r>
                    </m:oMath>
                  </m:oMathPara>
                </a14:m>
                <a:endParaRPr lang="es-MX" baseline="30000" dirty="0"/>
              </a:p>
            </p:txBody>
          </p:sp>
        </mc:Choice>
        <mc:Fallback xmlns="">
          <p:sp>
            <p:nvSpPr>
              <p:cNvPr id="110" name="10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106" y="4290152"/>
                <a:ext cx="996555" cy="362984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5" name="Imagen 1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/>
          <a:srcRect l="4151" t="9910" r="3154" b="5614"/>
          <a:stretch>
            <a:fillRect/>
          </a:stretch>
        </p:blipFill>
        <p:spPr bwMode="auto">
          <a:xfrm>
            <a:off x="1346894" y="1494820"/>
            <a:ext cx="5832648" cy="162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4 Grupo"/>
          <p:cNvGrpSpPr/>
          <p:nvPr/>
        </p:nvGrpSpPr>
        <p:grpSpPr>
          <a:xfrm>
            <a:off x="4488554" y="3162671"/>
            <a:ext cx="4259910" cy="3506689"/>
            <a:chOff x="2564769" y="2708920"/>
            <a:chExt cx="4259910" cy="3506689"/>
          </a:xfrm>
        </p:grpSpPr>
        <p:sp>
          <p:nvSpPr>
            <p:cNvPr id="6" name="TextBox 5"/>
            <p:cNvSpPr txBox="1"/>
            <p:nvPr/>
          </p:nvSpPr>
          <p:spPr>
            <a:xfrm>
              <a:off x="3172655" y="5815499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1</a:t>
              </a:r>
              <a:r>
                <a:rPr lang="en-US" sz="1200" dirty="0" smtClean="0"/>
                <a:t>S</a:t>
              </a:r>
              <a:r>
                <a:rPr lang="en-US" sz="1200" baseline="-25000" dirty="0" smtClean="0"/>
                <a:t>0</a:t>
              </a:r>
              <a:endParaRPr lang="en-US" sz="1200" baseline="-25000" dirty="0"/>
            </a:p>
          </p:txBody>
        </p:sp>
        <p:sp>
          <p:nvSpPr>
            <p:cNvPr id="7" name="TextBox 8"/>
            <p:cNvSpPr txBox="1"/>
            <p:nvPr/>
          </p:nvSpPr>
          <p:spPr>
            <a:xfrm>
              <a:off x="4727879" y="5938610"/>
              <a:ext cx="375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baseline="30000" dirty="0" smtClean="0"/>
                <a:t>2</a:t>
              </a:r>
              <a:endParaRPr lang="en-US" sz="1200" baseline="30000" dirty="0"/>
            </a:p>
          </p:txBody>
        </p:sp>
        <p:cxnSp>
          <p:nvCxnSpPr>
            <p:cNvPr id="8" name="Straight Connector 10"/>
            <p:cNvCxnSpPr/>
            <p:nvPr/>
          </p:nvCxnSpPr>
          <p:spPr>
            <a:xfrm>
              <a:off x="5452243" y="28320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>
              <a:off x="5452243" y="31368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>
              <a:off x="5452243" y="33654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>
              <a:off x="5452243" y="37464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>
              <a:off x="5452243" y="40512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>
              <a:off x="5452243" y="42798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6"/>
            <p:cNvSpPr txBox="1"/>
            <p:nvPr/>
          </p:nvSpPr>
          <p:spPr>
            <a:xfrm>
              <a:off x="3166243" y="28613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1</a:t>
              </a:r>
              <a:r>
                <a:rPr lang="en-US" sz="1200" dirty="0" smtClean="0"/>
                <a:t>P</a:t>
              </a:r>
              <a:r>
                <a:rPr lang="en-US" sz="1200" baseline="-25000" dirty="0"/>
                <a:t>1</a:t>
              </a:r>
            </a:p>
          </p:txBody>
        </p:sp>
        <p:cxnSp>
          <p:nvCxnSpPr>
            <p:cNvPr id="15" name="Straight Arrow Connector 18"/>
            <p:cNvCxnSpPr/>
            <p:nvPr/>
          </p:nvCxnSpPr>
          <p:spPr>
            <a:xfrm>
              <a:off x="3611200" y="2984430"/>
              <a:ext cx="0" cy="295418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1"/>
            <p:cNvSpPr txBox="1"/>
            <p:nvPr/>
          </p:nvSpPr>
          <p:spPr>
            <a:xfrm>
              <a:off x="6442843" y="270892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D</a:t>
              </a:r>
              <a:r>
                <a:rPr lang="en-US" sz="1200" baseline="-25000" dirty="0"/>
                <a:t>3</a:t>
              </a:r>
            </a:p>
          </p:txBody>
        </p:sp>
        <p:sp>
          <p:nvSpPr>
            <p:cNvPr id="17" name="TextBox 22"/>
            <p:cNvSpPr txBox="1"/>
            <p:nvPr/>
          </p:nvSpPr>
          <p:spPr>
            <a:xfrm>
              <a:off x="6442843" y="301372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D</a:t>
              </a:r>
              <a:r>
                <a:rPr lang="en-US" sz="1200" baseline="-25000" dirty="0" smtClean="0"/>
                <a:t>2</a:t>
              </a:r>
              <a:endParaRPr lang="en-US" sz="1200" baseline="-25000" dirty="0"/>
            </a:p>
          </p:txBody>
        </p:sp>
        <p:sp>
          <p:nvSpPr>
            <p:cNvPr id="18" name="TextBox 23"/>
            <p:cNvSpPr txBox="1"/>
            <p:nvPr/>
          </p:nvSpPr>
          <p:spPr>
            <a:xfrm>
              <a:off x="6442843" y="324232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D</a:t>
              </a:r>
              <a:r>
                <a:rPr lang="en-US" sz="1200" baseline="-25000" dirty="0"/>
                <a:t>1</a:t>
              </a:r>
            </a:p>
          </p:txBody>
        </p:sp>
        <p:sp>
          <p:nvSpPr>
            <p:cNvPr id="19" name="TextBox 24"/>
            <p:cNvSpPr txBox="1"/>
            <p:nvPr/>
          </p:nvSpPr>
          <p:spPr>
            <a:xfrm>
              <a:off x="6449255" y="36233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/>
                <a:t>P</a:t>
              </a:r>
              <a:r>
                <a:rPr lang="en-US" sz="1200" baseline="-25000" dirty="0" smtClean="0"/>
                <a:t>2</a:t>
              </a:r>
              <a:endParaRPr lang="en-US" sz="1200" baseline="-25000" dirty="0"/>
            </a:p>
          </p:txBody>
        </p:sp>
        <p:sp>
          <p:nvSpPr>
            <p:cNvPr id="20" name="TextBox 25"/>
            <p:cNvSpPr txBox="1"/>
            <p:nvPr/>
          </p:nvSpPr>
          <p:spPr>
            <a:xfrm>
              <a:off x="6442843" y="39281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P</a:t>
              </a:r>
              <a:r>
                <a:rPr lang="en-US" sz="1200" baseline="-25000" dirty="0"/>
                <a:t>1</a:t>
              </a:r>
            </a:p>
          </p:txBody>
        </p:sp>
        <p:sp>
          <p:nvSpPr>
            <p:cNvPr id="21" name="TextBox 26"/>
            <p:cNvSpPr txBox="1"/>
            <p:nvPr/>
          </p:nvSpPr>
          <p:spPr>
            <a:xfrm>
              <a:off x="6449255" y="41567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P</a:t>
              </a:r>
              <a:r>
                <a:rPr lang="en-US" sz="1200" baseline="-25000" dirty="0" smtClean="0"/>
                <a:t>0</a:t>
              </a:r>
              <a:endParaRPr lang="en-US" sz="1200" baseline="-25000" dirty="0"/>
            </a:p>
          </p:txBody>
        </p:sp>
        <p:sp>
          <p:nvSpPr>
            <p:cNvPr id="22" name="TextBox 27"/>
            <p:cNvSpPr txBox="1"/>
            <p:nvPr/>
          </p:nvSpPr>
          <p:spPr>
            <a:xfrm>
              <a:off x="2564769" y="4145834"/>
              <a:ext cx="10711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18" charset="2"/>
                </a:rPr>
                <a:t>l</a:t>
              </a:r>
              <a:r>
                <a:rPr lang="en-US" sz="1200" dirty="0" smtClean="0"/>
                <a:t> = 398.9 nm</a:t>
              </a:r>
              <a:endParaRPr lang="en-US" sz="1200" dirty="0"/>
            </a:p>
            <a:p>
              <a:r>
                <a:rPr lang="en-US" sz="1200" dirty="0" smtClean="0">
                  <a:latin typeface="Symbol" pitchFamily="18" charset="2"/>
                </a:rPr>
                <a:t>t</a:t>
              </a:r>
              <a:r>
                <a:rPr lang="en-US" sz="1200" dirty="0" smtClean="0"/>
                <a:t> = 5.5 ns</a:t>
              </a:r>
            </a:p>
            <a:p>
              <a:r>
                <a:rPr lang="en-US" sz="1200" dirty="0">
                  <a:latin typeface="Symbol" pitchFamily="18" charset="2"/>
                </a:rPr>
                <a:t>g</a:t>
              </a:r>
              <a:r>
                <a:rPr lang="en-US" sz="1200" dirty="0" smtClean="0"/>
                <a:t> = 28.93 MHz</a:t>
              </a:r>
            </a:p>
          </p:txBody>
        </p:sp>
        <p:sp>
          <p:nvSpPr>
            <p:cNvPr id="23" name="TextBox 28"/>
            <p:cNvSpPr txBox="1"/>
            <p:nvPr/>
          </p:nvSpPr>
          <p:spPr>
            <a:xfrm>
              <a:off x="3987296" y="4437112"/>
              <a:ext cx="1088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18" charset="2"/>
                </a:rPr>
                <a:t>l</a:t>
              </a:r>
              <a:r>
                <a:rPr lang="en-US" sz="1200" dirty="0"/>
                <a:t> = </a:t>
              </a:r>
              <a:r>
                <a:rPr lang="en-US" sz="1200" dirty="0" smtClean="0"/>
                <a:t>555.8 nm</a:t>
              </a:r>
            </a:p>
            <a:p>
              <a:r>
                <a:rPr lang="en-US" sz="1200" dirty="0">
                  <a:latin typeface="Symbol" pitchFamily="18" charset="2"/>
                </a:rPr>
                <a:t>t</a:t>
              </a:r>
              <a:r>
                <a:rPr lang="en-US" sz="1200" dirty="0"/>
                <a:t> = </a:t>
              </a:r>
              <a:r>
                <a:rPr lang="en-US" sz="1200" dirty="0" smtClean="0"/>
                <a:t>850 </a:t>
              </a:r>
              <a:r>
                <a:rPr lang="en-US" sz="1200" dirty="0"/>
                <a:t>ns</a:t>
              </a:r>
            </a:p>
            <a:p>
              <a:r>
                <a:rPr lang="en-US" sz="1200" dirty="0">
                  <a:latin typeface="Symbol" pitchFamily="18" charset="2"/>
                </a:rPr>
                <a:t>g</a:t>
              </a:r>
              <a:r>
                <a:rPr lang="en-US" sz="1200" dirty="0" smtClean="0"/>
                <a:t> </a:t>
              </a:r>
              <a:r>
                <a:rPr lang="en-US" sz="1200" dirty="0"/>
                <a:t>= </a:t>
              </a:r>
              <a:r>
                <a:rPr lang="en-US" sz="1200" dirty="0" smtClean="0"/>
                <a:t>187.24 kHz</a:t>
              </a:r>
              <a:endParaRPr lang="en-US" sz="1200" dirty="0"/>
            </a:p>
          </p:txBody>
        </p:sp>
        <p:cxnSp>
          <p:nvCxnSpPr>
            <p:cNvPr id="24" name="Straight Arrow Connector 29"/>
            <p:cNvCxnSpPr/>
            <p:nvPr/>
          </p:nvCxnSpPr>
          <p:spPr>
            <a:xfrm flipH="1">
              <a:off x="4537843" y="4051231"/>
              <a:ext cx="990600" cy="1872136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32"/>
            <p:cNvCxnSpPr/>
            <p:nvPr/>
          </p:nvCxnSpPr>
          <p:spPr>
            <a:xfrm flipH="1">
              <a:off x="4822165" y="4279830"/>
              <a:ext cx="858678" cy="1664718"/>
            </a:xfrm>
            <a:prstGeom prst="straightConnector1">
              <a:avLst/>
            </a:prstGeom>
            <a:ln w="28575">
              <a:solidFill>
                <a:srgbClr val="F4E90C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36"/>
            <p:cNvSpPr txBox="1"/>
            <p:nvPr/>
          </p:nvSpPr>
          <p:spPr>
            <a:xfrm>
              <a:off x="5371850" y="4933617"/>
              <a:ext cx="13603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ymbol" pitchFamily="18" charset="2"/>
                </a:rPr>
                <a:t>l</a:t>
              </a:r>
              <a:r>
                <a:rPr lang="el-GR" sz="1200" dirty="0" smtClean="0"/>
                <a:t> </a:t>
              </a:r>
              <a:r>
                <a:rPr lang="el-GR" sz="1200" dirty="0"/>
                <a:t>= 578.4 </a:t>
              </a:r>
              <a:r>
                <a:rPr lang="en-US" sz="1200" dirty="0"/>
                <a:t>nm</a:t>
              </a:r>
            </a:p>
            <a:p>
              <a:r>
                <a:rPr lang="en-US" sz="1200" dirty="0">
                  <a:latin typeface="Symbol" pitchFamily="18" charset="2"/>
                </a:rPr>
                <a:t>t</a:t>
              </a:r>
              <a:r>
                <a:rPr lang="el-GR" sz="1200" dirty="0" smtClean="0"/>
                <a:t> </a:t>
              </a:r>
              <a:r>
                <a:rPr lang="el-GR" sz="1200" dirty="0"/>
                <a:t>= 21 </a:t>
              </a:r>
              <a:r>
                <a:rPr lang="en-US" sz="1200" dirty="0" smtClean="0"/>
                <a:t>s (</a:t>
              </a:r>
              <a:r>
                <a:rPr lang="en-US" sz="1200" baseline="30000" dirty="0" smtClean="0"/>
                <a:t>171</a:t>
              </a:r>
              <a:r>
                <a:rPr lang="en-US" sz="1200" dirty="0" smtClean="0"/>
                <a:t>Yb)</a:t>
              </a:r>
              <a:endParaRPr lang="en-US" sz="1200" dirty="0"/>
            </a:p>
            <a:p>
              <a:r>
                <a:rPr lang="en-US" sz="1200" dirty="0"/>
                <a:t> </a:t>
              </a:r>
              <a:r>
                <a:rPr lang="en-US" sz="1200" dirty="0" smtClean="0"/>
                <a:t>     24 </a:t>
              </a:r>
              <a:r>
                <a:rPr lang="en-US" sz="1200" dirty="0"/>
                <a:t>s (</a:t>
              </a:r>
              <a:r>
                <a:rPr lang="en-US" sz="1200" baseline="30000" dirty="0"/>
                <a:t>173</a:t>
              </a:r>
              <a:r>
                <a:rPr lang="en-US" sz="1200" dirty="0"/>
                <a:t>Yb)</a:t>
              </a:r>
            </a:p>
            <a:p>
              <a:r>
                <a:rPr lang="en-US" sz="1200" dirty="0" smtClean="0">
                  <a:latin typeface="Symbol" pitchFamily="18" charset="2"/>
                </a:rPr>
                <a:t>g</a:t>
              </a:r>
              <a:r>
                <a:rPr lang="el-GR" sz="1200" dirty="0" smtClean="0"/>
                <a:t> </a:t>
              </a:r>
              <a:r>
                <a:rPr lang="el-GR" sz="1200" dirty="0"/>
                <a:t>= 7.6 </a:t>
              </a:r>
              <a:r>
                <a:rPr lang="en-US" sz="1200" dirty="0" err="1" smtClean="0"/>
                <a:t>mHz</a:t>
              </a:r>
              <a:r>
                <a:rPr lang="en-US" sz="1200" dirty="0" smtClean="0"/>
                <a:t> (</a:t>
              </a:r>
              <a:r>
                <a:rPr lang="en-US" sz="1200" baseline="30000" dirty="0" smtClean="0"/>
                <a:t>171</a:t>
              </a:r>
              <a:r>
                <a:rPr lang="en-US" sz="1200" dirty="0" smtClean="0"/>
                <a:t>Yb)</a:t>
              </a:r>
            </a:p>
            <a:p>
              <a:r>
                <a:rPr lang="en-US" sz="1200" dirty="0" smtClean="0"/>
                <a:t>      6.6 </a:t>
              </a:r>
              <a:r>
                <a:rPr lang="en-US" sz="1200" dirty="0" err="1" smtClean="0"/>
                <a:t>mHz</a:t>
              </a:r>
              <a:r>
                <a:rPr lang="en-US" sz="1200" dirty="0" smtClean="0"/>
                <a:t> (</a:t>
              </a:r>
              <a:r>
                <a:rPr lang="en-US" sz="1200" baseline="30000" dirty="0" smtClean="0"/>
                <a:t>173</a:t>
              </a:r>
              <a:r>
                <a:rPr lang="en-US" sz="1200" dirty="0" smtClean="0"/>
                <a:t>Yb)</a:t>
              </a:r>
              <a:endParaRPr lang="en-US" sz="1200" baseline="30000" dirty="0"/>
            </a:p>
          </p:txBody>
        </p:sp>
        <p:cxnSp>
          <p:nvCxnSpPr>
            <p:cNvPr id="27" name="Straight Connector 2"/>
            <p:cNvCxnSpPr/>
            <p:nvPr/>
          </p:nvCxnSpPr>
          <p:spPr>
            <a:xfrm>
              <a:off x="3503195" y="5938610"/>
              <a:ext cx="15544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9"/>
            <p:cNvCxnSpPr/>
            <p:nvPr/>
          </p:nvCxnSpPr>
          <p:spPr>
            <a:xfrm>
              <a:off x="3503195" y="2984431"/>
              <a:ext cx="15544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38"/>
            <p:cNvSpPr txBox="1"/>
            <p:nvPr/>
          </p:nvSpPr>
          <p:spPr>
            <a:xfrm>
              <a:off x="6085911" y="427983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6</a:t>
              </a:r>
              <a:r>
                <a:rPr lang="en-US" sz="1200" i="1" dirty="0" smtClean="0"/>
                <a:t>p</a:t>
              </a:r>
              <a:endParaRPr lang="en-US" sz="1200" i="1" baseline="30000" dirty="0"/>
            </a:p>
          </p:txBody>
        </p:sp>
        <p:sp>
          <p:nvSpPr>
            <p:cNvPr id="30" name="TextBox 39"/>
            <p:cNvSpPr txBox="1"/>
            <p:nvPr/>
          </p:nvSpPr>
          <p:spPr>
            <a:xfrm>
              <a:off x="4624270" y="300403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6</a:t>
              </a:r>
              <a:r>
                <a:rPr lang="en-US" sz="1200" i="1" dirty="0" smtClean="0"/>
                <a:t>p</a:t>
              </a:r>
              <a:endParaRPr lang="en-US" sz="1200" i="1" baseline="30000" dirty="0"/>
            </a:p>
          </p:txBody>
        </p:sp>
        <p:sp>
          <p:nvSpPr>
            <p:cNvPr id="31" name="TextBox 40"/>
            <p:cNvSpPr txBox="1"/>
            <p:nvPr/>
          </p:nvSpPr>
          <p:spPr>
            <a:xfrm>
              <a:off x="6085911" y="3363266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5</a:t>
              </a:r>
              <a:r>
                <a:rPr lang="en-US" sz="1200" i="1" dirty="0" smtClean="0"/>
                <a:t>d</a:t>
              </a:r>
              <a:endParaRPr lang="en-US" sz="1200" i="1" baseline="30000" dirty="0"/>
            </a:p>
          </p:txBody>
        </p:sp>
      </p:grpSp>
      <p:sp>
        <p:nvSpPr>
          <p:cNvPr id="32" name="31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-36512" y="11663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Optical atomic clocks</a:t>
            </a:r>
          </a:p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General Relativity at 1 cm and much more </a:t>
            </a:r>
            <a:endParaRPr lang="es-MX" sz="16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763688" y="98072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aseline="30000" dirty="0" smtClean="0"/>
              <a:t>171</a:t>
            </a:r>
            <a:r>
              <a:rPr lang="es-MX" sz="2800" dirty="0" smtClean="0"/>
              <a:t>Yb </a:t>
            </a:r>
            <a:r>
              <a:rPr lang="es-MX" sz="2800" dirty="0" err="1" smtClean="0"/>
              <a:t>Lattice</a:t>
            </a:r>
            <a:r>
              <a:rPr lang="es-MX" sz="2800" dirty="0" smtClean="0"/>
              <a:t> </a:t>
            </a:r>
            <a:r>
              <a:rPr lang="es-MX" sz="2800" dirty="0" err="1" smtClean="0"/>
              <a:t>Clock</a:t>
            </a:r>
            <a:r>
              <a:rPr lang="es-MX" sz="2800" dirty="0" smtClean="0"/>
              <a:t>  </a:t>
            </a:r>
            <a:endParaRPr lang="es-MX" sz="2800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79512" y="4068985"/>
            <a:ext cx="4356100" cy="1476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6" name="Rectangle 5" descr="Light horizontal"/>
          <p:cNvSpPr>
            <a:spLocks noChangeArrowheads="1"/>
          </p:cNvSpPr>
          <p:nvPr/>
        </p:nvSpPr>
        <p:spPr bwMode="auto">
          <a:xfrm>
            <a:off x="1943225" y="3995960"/>
            <a:ext cx="750887" cy="1665288"/>
          </a:xfrm>
          <a:prstGeom prst="rect">
            <a:avLst/>
          </a:prstGeom>
          <a:pattFill prst="ltHorz">
            <a:fgClr>
              <a:srgbClr val="FF6969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7" name="Rectangle 7" descr="blanc)"/>
          <p:cNvSpPr>
            <a:spLocks noChangeArrowheads="1"/>
          </p:cNvSpPr>
          <p:nvPr/>
        </p:nvSpPr>
        <p:spPr bwMode="auto">
          <a:xfrm rot="5400000">
            <a:off x="1882106" y="3004566"/>
            <a:ext cx="750888" cy="3641725"/>
          </a:xfrm>
          <a:prstGeom prst="rect">
            <a:avLst/>
          </a:prstGeom>
          <a:pattFill prst="dkVert">
            <a:fgClr>
              <a:srgbClr val="FF6969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8" name="Arc 10"/>
          <p:cNvSpPr>
            <a:spLocks/>
          </p:cNvSpPr>
          <p:nvPr/>
        </p:nvSpPr>
        <p:spPr bwMode="auto">
          <a:xfrm rot="5400000">
            <a:off x="3105031" y="3647047"/>
            <a:ext cx="405393" cy="182076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9" name="Arc 11"/>
          <p:cNvSpPr>
            <a:spLocks/>
          </p:cNvSpPr>
          <p:nvPr/>
        </p:nvSpPr>
        <p:spPr bwMode="auto">
          <a:xfrm rot="5400000" flipV="1">
            <a:off x="1328525" y="3647047"/>
            <a:ext cx="405393" cy="182076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grpSp>
        <p:nvGrpSpPr>
          <p:cNvPr id="40" name="Group 12"/>
          <p:cNvGrpSpPr>
            <a:grpSpLocks/>
          </p:cNvGrpSpPr>
          <p:nvPr/>
        </p:nvGrpSpPr>
        <p:grpSpPr bwMode="auto">
          <a:xfrm rot="5400000">
            <a:off x="2238496" y="3235544"/>
            <a:ext cx="361958" cy="3597275"/>
            <a:chOff x="1647" y="12793"/>
            <a:chExt cx="175" cy="1788"/>
          </a:xfrm>
          <a:solidFill>
            <a:schemeClr val="bg1"/>
          </a:solidFill>
        </p:grpSpPr>
        <p:sp>
          <p:nvSpPr>
            <p:cNvPr id="41" name="Arc 13"/>
            <p:cNvSpPr>
              <a:spLocks/>
            </p:cNvSpPr>
            <p:nvPr/>
          </p:nvSpPr>
          <p:spPr bwMode="auto">
            <a:xfrm flipH="1">
              <a:off x="1647" y="12793"/>
              <a:ext cx="175" cy="9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2" name="Arc 14"/>
            <p:cNvSpPr>
              <a:spLocks/>
            </p:cNvSpPr>
            <p:nvPr/>
          </p:nvSpPr>
          <p:spPr bwMode="auto">
            <a:xfrm flipH="1" flipV="1">
              <a:off x="1647" y="13676"/>
              <a:ext cx="175" cy="9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43" name="Group 15"/>
          <p:cNvGrpSpPr>
            <a:grpSpLocks/>
          </p:cNvGrpSpPr>
          <p:nvPr/>
        </p:nvGrpSpPr>
        <p:grpSpPr bwMode="auto">
          <a:xfrm rot="5400000">
            <a:off x="-107031" y="4571429"/>
            <a:ext cx="1176337" cy="460375"/>
            <a:chOff x="488" y="3371"/>
            <a:chExt cx="741" cy="290"/>
          </a:xfrm>
        </p:grpSpPr>
        <p:sp>
          <p:nvSpPr>
            <p:cNvPr id="44" name="AutoShape 16"/>
            <p:cNvSpPr>
              <a:spLocks noChangeArrowheads="1"/>
            </p:cNvSpPr>
            <p:nvPr/>
          </p:nvSpPr>
          <p:spPr bwMode="auto">
            <a:xfrm rot="16200000">
              <a:off x="715" y="3144"/>
              <a:ext cx="286" cy="740"/>
            </a:xfrm>
            <a:prstGeom prst="flowChartOnlineStorag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5" name="Rectangle 17"/>
            <p:cNvSpPr>
              <a:spLocks noChangeArrowheads="1"/>
            </p:cNvSpPr>
            <p:nvPr/>
          </p:nvSpPr>
          <p:spPr bwMode="auto">
            <a:xfrm rot="16200000">
              <a:off x="757" y="3189"/>
              <a:ext cx="204" cy="74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46" name="Group 18"/>
          <p:cNvGrpSpPr>
            <a:grpSpLocks/>
          </p:cNvGrpSpPr>
          <p:nvPr/>
        </p:nvGrpSpPr>
        <p:grpSpPr bwMode="auto">
          <a:xfrm rot="16200000">
            <a:off x="3633912" y="4569048"/>
            <a:ext cx="1176338" cy="461962"/>
            <a:chOff x="1462" y="15740"/>
            <a:chExt cx="568" cy="229"/>
          </a:xfrm>
        </p:grpSpPr>
        <p:sp>
          <p:nvSpPr>
            <p:cNvPr id="47" name="AutoShape 19"/>
            <p:cNvSpPr>
              <a:spLocks noChangeArrowheads="1"/>
            </p:cNvSpPr>
            <p:nvPr/>
          </p:nvSpPr>
          <p:spPr bwMode="auto">
            <a:xfrm rot="16200000">
              <a:off x="1634" y="15569"/>
              <a:ext cx="226" cy="567"/>
            </a:xfrm>
            <a:prstGeom prst="flowChartOnlineStorag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8" name="Rectangle 20"/>
            <p:cNvSpPr>
              <a:spLocks noChangeArrowheads="1"/>
            </p:cNvSpPr>
            <p:nvPr/>
          </p:nvSpPr>
          <p:spPr bwMode="auto">
            <a:xfrm rot="16200000">
              <a:off x="1665" y="15605"/>
              <a:ext cx="161" cy="5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pic>
        <p:nvPicPr>
          <p:cNvPr id="49" name="Picture 24" descr="lattice_ato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450" y="4319810"/>
            <a:ext cx="1470025" cy="1108075"/>
          </a:xfrm>
          <a:prstGeom prst="rect">
            <a:avLst/>
          </a:prstGeom>
          <a:noFill/>
        </p:spPr>
      </p:pic>
      <p:sp>
        <p:nvSpPr>
          <p:cNvPr id="50" name="Line 25"/>
          <p:cNvSpPr>
            <a:spLocks noChangeShapeType="1"/>
          </p:cNvSpPr>
          <p:nvPr/>
        </p:nvSpPr>
        <p:spPr bwMode="auto">
          <a:xfrm flipV="1">
            <a:off x="900237" y="4176935"/>
            <a:ext cx="2665413" cy="1258888"/>
          </a:xfrm>
          <a:prstGeom prst="line">
            <a:avLst/>
          </a:prstGeom>
          <a:noFill/>
          <a:ln w="31750">
            <a:solidFill>
              <a:srgbClr val="339966"/>
            </a:solidFill>
            <a:round/>
            <a:headEnd/>
            <a:tailEnd type="stealth" w="med" len="lg"/>
          </a:ln>
          <a:effectLst/>
        </p:spPr>
        <p:txBody>
          <a:bodyPr>
            <a:spAutoFit/>
          </a:bodyPr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i0.twimg.com/profile_images/113747532/laser_avi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3573016"/>
            <a:ext cx="1584176" cy="1584176"/>
          </a:xfrm>
          <a:prstGeom prst="rect">
            <a:avLst/>
          </a:prstGeom>
          <a:noFill/>
        </p:spPr>
      </p:pic>
      <p:pic>
        <p:nvPicPr>
          <p:cNvPr id="3" name="Picture 2" descr="https://si0.twimg.com/profile_images/113747532/laser_avi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256" y="620688"/>
            <a:ext cx="1584176" cy="1584176"/>
          </a:xfrm>
          <a:prstGeom prst="rect">
            <a:avLst/>
          </a:prstGeom>
          <a:noFill/>
        </p:spPr>
      </p:pic>
      <p:grpSp>
        <p:nvGrpSpPr>
          <p:cNvPr id="4" name="3 Grupo"/>
          <p:cNvGrpSpPr/>
          <p:nvPr/>
        </p:nvGrpSpPr>
        <p:grpSpPr>
          <a:xfrm>
            <a:off x="3932091" y="1124744"/>
            <a:ext cx="1180477" cy="603697"/>
            <a:chOff x="2771800" y="3212976"/>
            <a:chExt cx="1180477" cy="60369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800" y="3212976"/>
              <a:ext cx="1180477" cy="603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CuadroTexto"/>
            <p:cNvSpPr txBox="1"/>
            <p:nvPr/>
          </p:nvSpPr>
          <p:spPr>
            <a:xfrm>
              <a:off x="2771800" y="328498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/>
                <a:t>ULE </a:t>
              </a:r>
              <a:r>
                <a:rPr lang="es-MX" sz="1400" b="1" dirty="0" err="1" smtClean="0"/>
                <a:t>Cavity</a:t>
              </a:r>
              <a:endParaRPr lang="es-MX" sz="1400" b="1" dirty="0" smtClean="0"/>
            </a:p>
            <a:p>
              <a:pPr algn="ctr"/>
              <a:r>
                <a:rPr lang="es-MX" sz="1000" dirty="0" smtClean="0"/>
                <a:t>852 </a:t>
              </a:r>
              <a:r>
                <a:rPr lang="es-MX" sz="1000" dirty="0" err="1" smtClean="0"/>
                <a:t>nm</a:t>
              </a:r>
              <a:endParaRPr lang="es-MX" sz="10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3456384" y="2780928"/>
            <a:ext cx="2304256" cy="1656184"/>
            <a:chOff x="1965600" y="980728"/>
            <a:chExt cx="1663104" cy="1080120"/>
          </a:xfrm>
        </p:grpSpPr>
        <p:sp>
          <p:nvSpPr>
            <p:cNvPr id="8" name="7 Rectángulo"/>
            <p:cNvSpPr/>
            <p:nvPr/>
          </p:nvSpPr>
          <p:spPr>
            <a:xfrm>
              <a:off x="1965600" y="1988840"/>
              <a:ext cx="45719" cy="72008"/>
            </a:xfrm>
            <a:prstGeom prst="rect">
              <a:avLst/>
            </a:prstGeom>
            <a:solidFill>
              <a:srgbClr val="FF0D3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051720" y="1916832"/>
              <a:ext cx="45719" cy="144016"/>
            </a:xfrm>
            <a:prstGeom prst="rect">
              <a:avLst/>
            </a:prstGeom>
            <a:solidFill>
              <a:srgbClr val="FF35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214000" y="1772816"/>
              <a:ext cx="53744" cy="288032"/>
            </a:xfrm>
            <a:prstGeom prst="rect">
              <a:avLst/>
            </a:prstGeom>
            <a:solidFill>
              <a:srgbClr val="FF97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2296800" y="1700808"/>
              <a:ext cx="45719" cy="360040"/>
            </a:xfrm>
            <a:prstGeom prst="rect">
              <a:avLst/>
            </a:prstGeom>
            <a:solidFill>
              <a:srgbClr val="FFC0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2376000" y="1556792"/>
              <a:ext cx="45719" cy="504056"/>
            </a:xfrm>
            <a:prstGeom prst="rect">
              <a:avLst/>
            </a:prstGeom>
            <a:solidFill>
              <a:srgbClr val="FFEE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458800" y="1412776"/>
              <a:ext cx="45719" cy="648072"/>
            </a:xfrm>
            <a:prstGeom prst="rect">
              <a:avLst/>
            </a:prstGeom>
            <a:solidFill>
              <a:srgbClr val="E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2545817" y="1340768"/>
              <a:ext cx="45719" cy="720080"/>
            </a:xfrm>
            <a:prstGeom prst="rect">
              <a:avLst/>
            </a:prstGeom>
            <a:solidFill>
              <a:srgbClr val="CB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626209" y="1196752"/>
              <a:ext cx="45719" cy="864096"/>
            </a:xfrm>
            <a:prstGeom prst="rect">
              <a:avLst/>
            </a:prstGeom>
            <a:solidFill>
              <a:srgbClr val="A2FD0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2843808" y="1124744"/>
              <a:ext cx="52911" cy="936104"/>
            </a:xfrm>
            <a:prstGeom prst="rect">
              <a:avLst/>
            </a:prstGeom>
            <a:solidFill>
              <a:srgbClr val="1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2995016" y="1340768"/>
              <a:ext cx="45719" cy="720080"/>
            </a:xfrm>
            <a:prstGeom prst="rect">
              <a:avLst/>
            </a:prstGeom>
            <a:solidFill>
              <a:srgbClr val="0FFD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3076911" y="1484784"/>
              <a:ext cx="54929" cy="576064"/>
            </a:xfrm>
            <a:prstGeom prst="rect">
              <a:avLst/>
            </a:prstGeom>
            <a:solidFill>
              <a:srgbClr val="0FB3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166911" y="1628800"/>
              <a:ext cx="45719" cy="432048"/>
            </a:xfrm>
            <a:prstGeom prst="rect">
              <a:avLst/>
            </a:prstGeom>
            <a:solidFill>
              <a:srgbClr val="0E80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3256759" y="1700808"/>
              <a:ext cx="45719" cy="360040"/>
            </a:xfrm>
            <a:prstGeom prst="rect">
              <a:avLst/>
            </a:prstGeom>
            <a:solidFill>
              <a:srgbClr val="4C0D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327264" y="1772816"/>
              <a:ext cx="45719" cy="288032"/>
            </a:xfrm>
            <a:prstGeom prst="rect">
              <a:avLst/>
            </a:prstGeom>
            <a:solidFill>
              <a:srgbClr val="6F0E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699792" y="1124744"/>
              <a:ext cx="45719" cy="936104"/>
            </a:xfrm>
            <a:prstGeom prst="rect">
              <a:avLst/>
            </a:prstGeom>
            <a:solidFill>
              <a:srgbClr val="6F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491880" y="1916832"/>
              <a:ext cx="45719" cy="144016"/>
            </a:xfrm>
            <a:prstGeom prst="rect">
              <a:avLst/>
            </a:prstGeom>
            <a:solidFill>
              <a:srgbClr val="C2029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2123728" y="1844824"/>
              <a:ext cx="45719" cy="216024"/>
            </a:xfrm>
            <a:prstGeom prst="rect">
              <a:avLst/>
            </a:prstGeom>
            <a:solidFill>
              <a:srgbClr val="FF63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2771800" y="980728"/>
              <a:ext cx="45719" cy="1080120"/>
            </a:xfrm>
            <a:prstGeom prst="rect">
              <a:avLst/>
            </a:prstGeom>
            <a:solidFill>
              <a:srgbClr val="41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2915816" y="1196752"/>
              <a:ext cx="45719" cy="864096"/>
            </a:xfrm>
            <a:prstGeom prst="rect">
              <a:avLst/>
            </a:prstGeom>
            <a:solidFill>
              <a:srgbClr val="0DFFA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3582985" y="1988840"/>
              <a:ext cx="45719" cy="72008"/>
            </a:xfrm>
            <a:prstGeom prst="rect">
              <a:avLst/>
            </a:prstGeom>
            <a:solidFill>
              <a:srgbClr val="B3015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3419872" y="1844824"/>
              <a:ext cx="45719" cy="216024"/>
            </a:xfrm>
            <a:prstGeom prst="rect">
              <a:avLst/>
            </a:prstGeom>
            <a:solidFill>
              <a:srgbClr val="FC10C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9" name="28 CuadroTexto"/>
          <p:cNvSpPr txBox="1"/>
          <p:nvPr/>
        </p:nvSpPr>
        <p:spPr>
          <a:xfrm>
            <a:off x="3419872" y="441736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/>
              <a:t>Ti:Sa</a:t>
            </a:r>
            <a:r>
              <a:rPr lang="es-MX" b="1" dirty="0" smtClean="0"/>
              <a:t> </a:t>
            </a:r>
            <a:r>
              <a:rPr lang="es-MX" b="1" dirty="0" err="1" smtClean="0"/>
              <a:t>Frequency</a:t>
            </a:r>
            <a:r>
              <a:rPr lang="es-MX" b="1" dirty="0" smtClean="0"/>
              <a:t> </a:t>
            </a:r>
            <a:r>
              <a:rPr lang="es-MX" b="1" dirty="0" err="1" smtClean="0"/>
              <a:t>Comb</a:t>
            </a:r>
            <a:endParaRPr lang="es-MX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2016224" y="191683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Ultra </a:t>
            </a:r>
            <a:r>
              <a:rPr lang="es-MX" sz="1200" b="1" dirty="0" err="1"/>
              <a:t>N</a:t>
            </a:r>
            <a:r>
              <a:rPr lang="es-MX" sz="1200" b="1" dirty="0" err="1" smtClean="0"/>
              <a:t>arrow</a:t>
            </a:r>
            <a:r>
              <a:rPr lang="es-MX" sz="1200" b="1" dirty="0" smtClean="0"/>
              <a:t> </a:t>
            </a:r>
            <a:r>
              <a:rPr lang="es-MX" sz="1200" b="1" dirty="0" err="1"/>
              <a:t>L</a:t>
            </a:r>
            <a:r>
              <a:rPr lang="es-MX" sz="1200" b="1" dirty="0" err="1" smtClean="0"/>
              <a:t>inewidth</a:t>
            </a:r>
            <a:r>
              <a:rPr lang="es-MX" sz="1200" b="1" dirty="0" smtClean="0"/>
              <a:t> Laser</a:t>
            </a:r>
            <a:endParaRPr lang="es-MX" sz="12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4932040" y="537321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/>
              <a:t>Ultra </a:t>
            </a:r>
            <a:r>
              <a:rPr lang="es-MX" sz="1000" b="1" dirty="0" err="1" smtClean="0"/>
              <a:t>Low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Phase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Noise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Microwaves</a:t>
            </a:r>
            <a:r>
              <a:rPr lang="es-MX" sz="1000" b="1" dirty="0" smtClean="0"/>
              <a:t> (9.2 GHz</a:t>
            </a:r>
            <a:r>
              <a:rPr lang="es-MX" sz="1400" b="1" dirty="0" smtClean="0"/>
              <a:t>)</a:t>
            </a:r>
            <a:endParaRPr lang="es-MX" sz="14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4104456" y="20608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>
                <a:solidFill>
                  <a:srgbClr val="FF0000"/>
                </a:solidFill>
              </a:rPr>
              <a:t>Ultra </a:t>
            </a:r>
            <a:r>
              <a:rPr lang="es-MX" sz="1000" b="1" dirty="0" err="1" smtClean="0">
                <a:solidFill>
                  <a:srgbClr val="FF0000"/>
                </a:solidFill>
              </a:rPr>
              <a:t>Stable</a:t>
            </a:r>
            <a:r>
              <a:rPr lang="es-MX" sz="1000" b="1" dirty="0" smtClean="0">
                <a:solidFill>
                  <a:srgbClr val="FF0000"/>
                </a:solidFill>
              </a:rPr>
              <a:t> Laser </a:t>
            </a:r>
            <a:r>
              <a:rPr lang="es-MX" sz="1000" b="1" dirty="0" err="1" smtClean="0">
                <a:solidFill>
                  <a:srgbClr val="FF0000"/>
                </a:solidFill>
              </a:rPr>
              <a:t>to</a:t>
            </a:r>
            <a:r>
              <a:rPr lang="es-MX" sz="1000" b="1" dirty="0" smtClean="0">
                <a:solidFill>
                  <a:srgbClr val="FF0000"/>
                </a:solidFill>
              </a:rPr>
              <a:t> </a:t>
            </a:r>
            <a:r>
              <a:rPr lang="es-MX" sz="1000" b="1" dirty="0" err="1" smtClean="0">
                <a:solidFill>
                  <a:srgbClr val="FF0000"/>
                </a:solidFill>
              </a:rPr>
              <a:t>Trap</a:t>
            </a:r>
            <a:r>
              <a:rPr lang="es-MX" sz="1000" b="1" dirty="0" smtClean="0">
                <a:solidFill>
                  <a:srgbClr val="FF0000"/>
                </a:solidFill>
              </a:rPr>
              <a:t> and </a:t>
            </a:r>
            <a:r>
              <a:rPr lang="es-MX" sz="1000" b="1" dirty="0" err="1" smtClean="0">
                <a:solidFill>
                  <a:srgbClr val="FF0000"/>
                </a:solidFill>
              </a:rPr>
              <a:t>Cool</a:t>
            </a:r>
            <a:r>
              <a:rPr lang="es-MX" sz="1000" b="1" dirty="0" smtClean="0">
                <a:solidFill>
                  <a:srgbClr val="FF0000"/>
                </a:solidFill>
              </a:rPr>
              <a:t> Cs </a:t>
            </a:r>
            <a:r>
              <a:rPr lang="es-MX" sz="1000" b="1" dirty="0" err="1" smtClean="0">
                <a:solidFill>
                  <a:srgbClr val="FF0000"/>
                </a:solidFill>
              </a:rPr>
              <a:t>atoms</a:t>
            </a:r>
            <a:r>
              <a:rPr lang="es-MX" sz="1000" b="1" dirty="0" smtClean="0">
                <a:solidFill>
                  <a:srgbClr val="FF0000"/>
                </a:solidFill>
              </a:rPr>
              <a:t> (852 </a:t>
            </a:r>
            <a:r>
              <a:rPr lang="es-MX" sz="1000" b="1" dirty="0" err="1" smtClean="0">
                <a:solidFill>
                  <a:srgbClr val="FF0000"/>
                </a:solidFill>
              </a:rPr>
              <a:t>nm</a:t>
            </a:r>
            <a:r>
              <a:rPr lang="es-MX" sz="1000" b="1" dirty="0" smtClean="0">
                <a:solidFill>
                  <a:srgbClr val="FF0000"/>
                </a:solidFill>
              </a:rPr>
              <a:t>)</a:t>
            </a:r>
            <a:endParaRPr lang="es-MX" sz="1400" b="1" dirty="0">
              <a:solidFill>
                <a:srgbClr val="FF0000"/>
              </a:solidFill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6876256" y="5013176"/>
            <a:ext cx="1224136" cy="1357699"/>
            <a:chOff x="6516216" y="4653136"/>
            <a:chExt cx="1224136" cy="1357699"/>
          </a:xfrm>
        </p:grpSpPr>
        <p:pic>
          <p:nvPicPr>
            <p:cNvPr id="34" name="Picture 32" descr="MCj043260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60232" y="4653136"/>
              <a:ext cx="955217" cy="96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34 CuadroTexto"/>
            <p:cNvSpPr txBox="1"/>
            <p:nvPr/>
          </p:nvSpPr>
          <p:spPr>
            <a:xfrm>
              <a:off x="6516216" y="5641503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/>
                <a:t>UTC(CNM)</a:t>
              </a:r>
              <a:endParaRPr lang="es-MX" b="1" dirty="0"/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2195736" y="5157192"/>
            <a:ext cx="1584176" cy="1593468"/>
            <a:chOff x="2015208" y="4797152"/>
            <a:chExt cx="1584176" cy="1593468"/>
          </a:xfrm>
        </p:grpSpPr>
        <p:pic>
          <p:nvPicPr>
            <p:cNvPr id="37" name="36 Imagen"/>
            <p:cNvPicPr/>
            <p:nvPr/>
          </p:nvPicPr>
          <p:blipFill>
            <a:blip r:embed="rId5" cstate="print"/>
            <a:srcRect l="68339" t="14741" r="14641" b="32674"/>
            <a:stretch>
              <a:fillRect/>
            </a:stretch>
          </p:blipFill>
          <p:spPr bwMode="auto">
            <a:xfrm>
              <a:off x="2267744" y="4797152"/>
              <a:ext cx="1152128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37 CuadroTexto"/>
            <p:cNvSpPr txBox="1"/>
            <p:nvPr/>
          </p:nvSpPr>
          <p:spPr>
            <a:xfrm>
              <a:off x="2015208" y="602128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err="1" smtClean="0"/>
                <a:t>Optical</a:t>
              </a:r>
              <a:r>
                <a:rPr lang="es-MX" b="1" dirty="0" smtClean="0"/>
                <a:t> </a:t>
              </a:r>
              <a:r>
                <a:rPr lang="es-MX" b="1" dirty="0" err="1" smtClean="0"/>
                <a:t>Clock</a:t>
              </a:r>
              <a:endParaRPr lang="es-MX" b="1" dirty="0"/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6372200" y="1196752"/>
            <a:ext cx="1872208" cy="2385556"/>
            <a:chOff x="6263680" y="836712"/>
            <a:chExt cx="1872208" cy="2385556"/>
          </a:xfrm>
        </p:grpSpPr>
        <p:sp>
          <p:nvSpPr>
            <p:cNvPr id="40" name="39 CuadroTexto"/>
            <p:cNvSpPr txBox="1"/>
            <p:nvPr/>
          </p:nvSpPr>
          <p:spPr>
            <a:xfrm>
              <a:off x="6263680" y="285293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/>
                <a:t>Cs </a:t>
              </a:r>
              <a:r>
                <a:rPr lang="es-MX" b="1" dirty="0" err="1" smtClean="0"/>
                <a:t>Fountain</a:t>
              </a:r>
              <a:r>
                <a:rPr lang="es-MX" b="1" dirty="0" smtClean="0"/>
                <a:t> </a:t>
              </a:r>
              <a:r>
                <a:rPr lang="es-MX" b="1" dirty="0" err="1" smtClean="0"/>
                <a:t>Clock</a:t>
              </a:r>
              <a:endParaRPr lang="es-MX" b="1" dirty="0"/>
            </a:p>
          </p:txBody>
        </p:sp>
        <p:pic>
          <p:nvPicPr>
            <p:cNvPr id="41" name="40 Imagen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16216" y="836712"/>
              <a:ext cx="1314450" cy="1939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2" name="41 Conector recto de flecha"/>
          <p:cNvCxnSpPr/>
          <p:nvPr/>
        </p:nvCxnSpPr>
        <p:spPr>
          <a:xfrm>
            <a:off x="3672408" y="1412776"/>
            <a:ext cx="0" cy="2592288"/>
          </a:xfrm>
          <a:prstGeom prst="straightConnector1">
            <a:avLst/>
          </a:prstGeom>
          <a:ln w="4064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>
            <a:off x="3672408" y="2420888"/>
            <a:ext cx="2808312" cy="0"/>
          </a:xfrm>
          <a:prstGeom prst="straightConnector1">
            <a:avLst/>
          </a:prstGeom>
          <a:ln w="4064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4392488" y="4725144"/>
            <a:ext cx="0" cy="1152128"/>
          </a:xfrm>
          <a:prstGeom prst="straightConnector1">
            <a:avLst/>
          </a:prstGeom>
          <a:ln w="40640">
            <a:solidFill>
              <a:srgbClr val="006C3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H="1">
            <a:off x="3456384" y="5860840"/>
            <a:ext cx="936104" cy="0"/>
          </a:xfrm>
          <a:prstGeom prst="straightConnector1">
            <a:avLst/>
          </a:prstGeom>
          <a:ln w="40640">
            <a:solidFill>
              <a:srgbClr val="006C3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5004048" y="4725144"/>
            <a:ext cx="0" cy="1152128"/>
          </a:xfrm>
          <a:prstGeom prst="straightConnector1">
            <a:avLst/>
          </a:prstGeom>
          <a:ln w="4064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5004048" y="5860840"/>
            <a:ext cx="1584176" cy="8384"/>
          </a:xfrm>
          <a:prstGeom prst="straightConnector1">
            <a:avLst/>
          </a:prstGeom>
          <a:ln w="406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47 Grupo"/>
          <p:cNvGrpSpPr/>
          <p:nvPr/>
        </p:nvGrpSpPr>
        <p:grpSpPr>
          <a:xfrm>
            <a:off x="1979712" y="4149080"/>
            <a:ext cx="1188640" cy="603697"/>
            <a:chOff x="2763637" y="3212976"/>
            <a:chExt cx="1188640" cy="603697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800" y="3212976"/>
              <a:ext cx="1180477" cy="603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49 CuadroTexto"/>
            <p:cNvSpPr txBox="1"/>
            <p:nvPr/>
          </p:nvSpPr>
          <p:spPr>
            <a:xfrm>
              <a:off x="2763637" y="3284984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/>
                <a:t>ULE </a:t>
              </a:r>
              <a:r>
                <a:rPr lang="es-MX" sz="1400" b="1" dirty="0" err="1" smtClean="0"/>
                <a:t>Cavity</a:t>
              </a:r>
              <a:endParaRPr lang="es-MX" sz="1400" b="1" dirty="0" smtClean="0"/>
            </a:p>
          </p:txBody>
        </p:sp>
      </p:grpSp>
      <p:sp>
        <p:nvSpPr>
          <p:cNvPr id="51" name="50 CuadroTexto"/>
          <p:cNvSpPr txBox="1"/>
          <p:nvPr/>
        </p:nvSpPr>
        <p:spPr>
          <a:xfrm>
            <a:off x="0" y="494116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Ultra </a:t>
            </a:r>
            <a:r>
              <a:rPr lang="es-MX" sz="1200" b="1" dirty="0" err="1"/>
              <a:t>N</a:t>
            </a:r>
            <a:r>
              <a:rPr lang="es-MX" sz="1200" b="1" dirty="0" err="1" smtClean="0"/>
              <a:t>arrow</a:t>
            </a:r>
            <a:r>
              <a:rPr lang="es-MX" sz="1200" b="1" dirty="0" smtClean="0"/>
              <a:t> </a:t>
            </a:r>
            <a:r>
              <a:rPr lang="es-MX" sz="1200" b="1" dirty="0" err="1"/>
              <a:t>L</a:t>
            </a:r>
            <a:r>
              <a:rPr lang="es-MX" sz="1200" b="1" dirty="0" err="1" smtClean="0"/>
              <a:t>inewidth</a:t>
            </a:r>
            <a:r>
              <a:rPr lang="es-MX" sz="1200" b="1" dirty="0" smtClean="0"/>
              <a:t> Laser</a:t>
            </a:r>
            <a:endParaRPr lang="es-MX" sz="1200" b="1" dirty="0"/>
          </a:p>
        </p:txBody>
      </p:sp>
      <p:cxnSp>
        <p:nvCxnSpPr>
          <p:cNvPr id="52" name="51 Conector recto de flecha"/>
          <p:cNvCxnSpPr/>
          <p:nvPr/>
        </p:nvCxnSpPr>
        <p:spPr>
          <a:xfrm>
            <a:off x="1656184" y="5860840"/>
            <a:ext cx="792088" cy="0"/>
          </a:xfrm>
          <a:prstGeom prst="straightConnector1">
            <a:avLst/>
          </a:prstGeom>
          <a:ln w="4064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>
            <a:off x="1656184" y="4365104"/>
            <a:ext cx="0" cy="1512168"/>
          </a:xfrm>
          <a:prstGeom prst="straightConnector1">
            <a:avLst/>
          </a:prstGeom>
          <a:ln w="4064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323528" y="4462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OPTICAL FREQUENCIES AT CENAM </a:t>
            </a:r>
            <a:endParaRPr lang="es-MX" sz="3200" b="1" dirty="0"/>
          </a:p>
        </p:txBody>
      </p:sp>
      <p:cxnSp>
        <p:nvCxnSpPr>
          <p:cNvPr id="55" name="54 Conector recto de flecha"/>
          <p:cNvCxnSpPr/>
          <p:nvPr/>
        </p:nvCxnSpPr>
        <p:spPr>
          <a:xfrm>
            <a:off x="5076056" y="2636912"/>
            <a:ext cx="0" cy="792088"/>
          </a:xfrm>
          <a:prstGeom prst="straightConnector1">
            <a:avLst/>
          </a:prstGeom>
          <a:ln w="4064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 flipV="1">
            <a:off x="5076056" y="2636912"/>
            <a:ext cx="1440160" cy="8384"/>
          </a:xfrm>
          <a:prstGeom prst="straightConnector1">
            <a:avLst/>
          </a:prstGeom>
          <a:ln w="406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CuadroTexto"/>
          <p:cNvSpPr txBox="1"/>
          <p:nvPr/>
        </p:nvSpPr>
        <p:spPr>
          <a:xfrm>
            <a:off x="5076056" y="267930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/>
              <a:t>Ultra </a:t>
            </a:r>
            <a:r>
              <a:rPr lang="es-MX" sz="1000" b="1" dirty="0" err="1" smtClean="0"/>
              <a:t>Low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Phase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Noise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Microwaves</a:t>
            </a:r>
            <a:r>
              <a:rPr lang="es-MX" sz="1000" b="1" dirty="0" smtClean="0"/>
              <a:t> (9.2 GHz</a:t>
            </a:r>
            <a:r>
              <a:rPr lang="es-MX" sz="1400" b="1" dirty="0" smtClean="0"/>
              <a:t>)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adroTexto 46"/>
          <p:cNvSpPr txBox="1"/>
          <p:nvPr/>
        </p:nvSpPr>
        <p:spPr>
          <a:xfrm>
            <a:off x="1187624" y="260648"/>
            <a:ext cx="7020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State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art of time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measurement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its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evolution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4" y="1628800"/>
            <a:ext cx="8892480" cy="42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adroTexto 46"/>
          <p:cNvSpPr txBox="1"/>
          <p:nvPr/>
        </p:nvSpPr>
        <p:spPr>
          <a:xfrm>
            <a:off x="1187624" y="2204864"/>
            <a:ext cx="7020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Why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we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need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pay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attention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put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more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effort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have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better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75000"/>
                  </a:schemeClr>
                </a:solidFill>
              </a:rPr>
              <a:t>clocks</a:t>
            </a: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3545744" y="2420887"/>
            <a:ext cx="665960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1889553" y="3428999"/>
            <a:ext cx="5760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s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5183768" y="2420887"/>
            <a:ext cx="666224" cy="657364"/>
            <a:chOff x="5004048" y="1124744"/>
            <a:chExt cx="504056" cy="504056"/>
          </a:xfrm>
        </p:grpSpPr>
        <p:sp>
          <p:nvSpPr>
            <p:cNvPr id="5" name="4 Elipse"/>
            <p:cNvSpPr/>
            <p:nvPr/>
          </p:nvSpPr>
          <p:spPr>
            <a:xfrm>
              <a:off x="5004048" y="112474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5004048" y="1178168"/>
              <a:ext cx="504056" cy="28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i="1" dirty="0" smtClean="0">
                  <a:sym typeface="Symbol"/>
                </a:rPr>
                <a:t>k</a:t>
              </a:r>
              <a:endParaRPr lang="es-MX" i="1" baseline="-250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721450" y="2420887"/>
            <a:ext cx="680277" cy="648072"/>
            <a:chOff x="5004045" y="1124744"/>
            <a:chExt cx="504059" cy="504056"/>
          </a:xfrm>
        </p:grpSpPr>
        <p:sp>
          <p:nvSpPr>
            <p:cNvPr id="8" name="7 Elipse"/>
            <p:cNvSpPr/>
            <p:nvPr/>
          </p:nvSpPr>
          <p:spPr>
            <a:xfrm>
              <a:off x="5004048" y="112474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004045" y="1203462"/>
              <a:ext cx="504056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i="1" dirty="0">
                  <a:sym typeface="Symbol"/>
                </a:rPr>
                <a:t>c</a:t>
              </a:r>
              <a:endParaRPr lang="es-MX" i="1" baseline="-25000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4409832" y="2420887"/>
            <a:ext cx="648072" cy="657364"/>
            <a:chOff x="5004048" y="1124744"/>
            <a:chExt cx="504056" cy="504056"/>
          </a:xfrm>
        </p:grpSpPr>
        <p:sp>
          <p:nvSpPr>
            <p:cNvPr id="11" name="10 Elipse"/>
            <p:cNvSpPr/>
            <p:nvPr/>
          </p:nvSpPr>
          <p:spPr>
            <a:xfrm>
              <a:off x="5004048" y="112474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004048" y="1178168"/>
              <a:ext cx="504056" cy="28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i="1" dirty="0" smtClean="0">
                  <a:sym typeface="Symbol"/>
                </a:rPr>
                <a:t>e</a:t>
              </a:r>
              <a:endParaRPr lang="es-MX" i="1" baseline="-25000" dirty="0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1187624" y="26064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u="sng" dirty="0" smtClean="0"/>
              <a:t>El Nuevo Sistema Internacional (2018?)</a:t>
            </a:r>
            <a:endParaRPr lang="es-MX" sz="2400" u="sng" dirty="0"/>
          </a:p>
        </p:txBody>
      </p:sp>
      <p:grpSp>
        <p:nvGrpSpPr>
          <p:cNvPr id="14" name="13 Grupo"/>
          <p:cNvGrpSpPr/>
          <p:nvPr/>
        </p:nvGrpSpPr>
        <p:grpSpPr>
          <a:xfrm>
            <a:off x="5994008" y="2420887"/>
            <a:ext cx="665784" cy="648072"/>
            <a:chOff x="5004048" y="1124744"/>
            <a:chExt cx="504056" cy="504056"/>
          </a:xfrm>
        </p:grpSpPr>
        <p:sp>
          <p:nvSpPr>
            <p:cNvPr id="15" name="14 Elipse"/>
            <p:cNvSpPr/>
            <p:nvPr/>
          </p:nvSpPr>
          <p:spPr>
            <a:xfrm>
              <a:off x="5004048" y="112474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5004048" y="1203462"/>
              <a:ext cx="504056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i="1" dirty="0" smtClean="0">
                  <a:sym typeface="Symbol"/>
                </a:rPr>
                <a:t>N</a:t>
              </a:r>
              <a:r>
                <a:rPr lang="es-MX" baseline="-25000" dirty="0" smtClean="0">
                  <a:sym typeface="Symbol"/>
                </a:rPr>
                <a:t>A</a:t>
              </a:r>
              <a:endParaRPr lang="es-MX" baseline="-25000" dirty="0"/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3545736" y="2541342"/>
            <a:ext cx="66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ym typeface="Symbol"/>
              </a:rPr>
              <a:t>h</a:t>
            </a:r>
            <a:endParaRPr lang="es-MX" i="1" baseline="-250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829528" y="3428999"/>
            <a:ext cx="5760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>
                <a:solidFill>
                  <a:schemeClr val="bg1"/>
                </a:solidFill>
              </a:rPr>
              <a:t>cd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994008" y="3428999"/>
            <a:ext cx="5760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mol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753648" y="3428999"/>
            <a:ext cx="5760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m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563712" y="3428999"/>
            <a:ext cx="5760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kg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409832" y="3428999"/>
            <a:ext cx="5760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  <a:sym typeface="Symbol"/>
              </a:rPr>
              <a:t>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201920" y="3428999"/>
            <a:ext cx="5760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  <a:sym typeface="Symbol"/>
              </a:rPr>
              <a:t>K</a:t>
            </a:r>
            <a:endParaRPr lang="es-MX" dirty="0">
              <a:solidFill>
                <a:schemeClr val="bg1"/>
              </a:solidFill>
            </a:endParaRPr>
          </a:p>
        </p:txBody>
      </p:sp>
      <p:cxnSp>
        <p:nvCxnSpPr>
          <p:cNvPr id="24" name="23 Conector recto"/>
          <p:cNvCxnSpPr>
            <a:endCxn id="22" idx="0"/>
          </p:cNvCxnSpPr>
          <p:nvPr/>
        </p:nvCxnSpPr>
        <p:spPr>
          <a:xfrm rot="5400000">
            <a:off x="4517844" y="3248979"/>
            <a:ext cx="36004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5400000">
            <a:off x="3671724" y="3248979"/>
            <a:ext cx="36004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rot="5400000">
            <a:off x="5309932" y="3248979"/>
            <a:ext cx="36004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rot="5400000">
            <a:off x="6102020" y="3248979"/>
            <a:ext cx="36004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rot="5400000">
            <a:off x="2861660" y="3248979"/>
            <a:ext cx="36004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rot="5400000">
            <a:off x="2897663" y="4005063"/>
            <a:ext cx="432051" cy="1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rot="16200000" flipH="1">
            <a:off x="2177584" y="4005063"/>
            <a:ext cx="432048" cy="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 rot="10800000" flipV="1">
            <a:off x="2393608" y="4221086"/>
            <a:ext cx="57606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 rot="16200000" flipV="1">
            <a:off x="2753648" y="4005063"/>
            <a:ext cx="432047" cy="1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Elipse"/>
          <p:cNvSpPr/>
          <p:nvPr/>
        </p:nvSpPr>
        <p:spPr>
          <a:xfrm>
            <a:off x="1889553" y="2420887"/>
            <a:ext cx="665960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4" name="33 Conector recto"/>
          <p:cNvCxnSpPr/>
          <p:nvPr/>
        </p:nvCxnSpPr>
        <p:spPr>
          <a:xfrm rot="5400000">
            <a:off x="1997565" y="3248979"/>
            <a:ext cx="36004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1673529" y="249289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/>
              <a:t>Cs-133</a:t>
            </a:r>
          </a:p>
          <a:p>
            <a:pPr algn="ctr"/>
            <a:r>
              <a:rPr lang="es-MX" sz="1200" dirty="0" smtClean="0"/>
              <a:t>(</a:t>
            </a:r>
            <a:r>
              <a:rPr lang="es-MX" sz="1200" dirty="0" smtClean="0">
                <a:sym typeface="Symbol"/>
              </a:rPr>
              <a:t></a:t>
            </a:r>
            <a:r>
              <a:rPr lang="es-MX" sz="1200" baseline="-25000" dirty="0" err="1" smtClean="0"/>
              <a:t>hps</a:t>
            </a:r>
            <a:r>
              <a:rPr lang="es-MX" sz="1200" dirty="0" smtClean="0"/>
              <a:t>)</a:t>
            </a:r>
            <a:endParaRPr lang="es-MX" sz="1200" dirty="0"/>
          </a:p>
        </p:txBody>
      </p:sp>
      <p:grpSp>
        <p:nvGrpSpPr>
          <p:cNvPr id="36" name="35 Grupo"/>
          <p:cNvGrpSpPr/>
          <p:nvPr/>
        </p:nvGrpSpPr>
        <p:grpSpPr>
          <a:xfrm>
            <a:off x="6786096" y="2420887"/>
            <a:ext cx="666224" cy="657364"/>
            <a:chOff x="5004048" y="1124744"/>
            <a:chExt cx="504056" cy="504056"/>
          </a:xfrm>
        </p:grpSpPr>
        <p:sp>
          <p:nvSpPr>
            <p:cNvPr id="37" name="36 Elipse"/>
            <p:cNvSpPr/>
            <p:nvPr/>
          </p:nvSpPr>
          <p:spPr>
            <a:xfrm>
              <a:off x="5004048" y="112474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5004048" y="1178168"/>
              <a:ext cx="504056" cy="28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i="1" dirty="0">
                  <a:sym typeface="Symbol"/>
                </a:rPr>
                <a:t>K</a:t>
              </a:r>
              <a:endParaRPr lang="es-MX" i="1" baseline="-25000" dirty="0"/>
            </a:p>
          </p:txBody>
        </p:sp>
      </p:grpSp>
      <p:cxnSp>
        <p:nvCxnSpPr>
          <p:cNvPr id="39" name="38 Conector recto"/>
          <p:cNvCxnSpPr/>
          <p:nvPr/>
        </p:nvCxnSpPr>
        <p:spPr>
          <a:xfrm rot="5400000">
            <a:off x="6937540" y="3248979"/>
            <a:ext cx="36004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 rot="5400000">
            <a:off x="1678175" y="4225732"/>
            <a:ext cx="854804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rot="10800000">
            <a:off x="2105576" y="4653135"/>
            <a:ext cx="2736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 rot="16200000" flipV="1">
            <a:off x="4414477" y="4225732"/>
            <a:ext cx="854804" cy="2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 rot="10800000">
            <a:off x="3113688" y="4221087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 rot="5400000">
            <a:off x="4337822" y="4005063"/>
            <a:ext cx="432051" cy="1"/>
          </a:xfrm>
          <a:prstGeom prst="line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 rot="16200000" flipH="1">
            <a:off x="1421503" y="4329098"/>
            <a:ext cx="108011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 rot="10800000">
            <a:off x="1961560" y="4869159"/>
            <a:ext cx="518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 rot="5400000" flipH="1" flipV="1">
            <a:off x="6606076" y="4329098"/>
            <a:ext cx="1080119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 rot="16200000" flipH="1">
            <a:off x="1889552" y="4149079"/>
            <a:ext cx="7200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 rot="16200000" flipH="1">
            <a:off x="3401720" y="4149078"/>
            <a:ext cx="720083" cy="1"/>
          </a:xfrm>
          <a:prstGeom prst="line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"/>
          <p:cNvCxnSpPr/>
          <p:nvPr/>
        </p:nvCxnSpPr>
        <p:spPr>
          <a:xfrm rot="10800000">
            <a:off x="2249593" y="4509119"/>
            <a:ext cx="15121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CuadroTexto"/>
          <p:cNvSpPr txBox="1"/>
          <p:nvPr/>
        </p:nvSpPr>
        <p:spPr>
          <a:xfrm>
            <a:off x="611560" y="126876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Constante Fundamentales: la última </a:t>
            </a:r>
            <a:r>
              <a:rPr lang="es-MX" dirty="0" smtClean="0"/>
              <a:t>frontera del SI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75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259632" y="1609422"/>
            <a:ext cx="6624737" cy="4267850"/>
            <a:chOff x="755576" y="741672"/>
            <a:chExt cx="7434427" cy="4950412"/>
          </a:xfrm>
        </p:grpSpPr>
        <p:pic>
          <p:nvPicPr>
            <p:cNvPr id="3" name="Picture 1" descr="C:\Users\jlopez\AppData\Local\Microsoft\Windows\Temporary Internet Files\Content.IE5\1NE2KK42\MC900229147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91268" y="1360412"/>
              <a:ext cx="1284297" cy="869609"/>
            </a:xfrm>
            <a:prstGeom prst="rect">
              <a:avLst/>
            </a:prstGeom>
            <a:noFill/>
          </p:spPr>
        </p:pic>
        <p:pic>
          <p:nvPicPr>
            <p:cNvPr id="4" name="Picture 3" descr="C:\Users\jlopez\AppData\Local\Microsoft\Windows\Temporary Internet Files\Content.IE5\6EOXW1SY\MC900215567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2459769"/>
              <a:ext cx="975855" cy="1385085"/>
            </a:xfrm>
            <a:prstGeom prst="rect">
              <a:avLst/>
            </a:prstGeom>
            <a:noFill/>
          </p:spPr>
        </p:pic>
        <p:pic>
          <p:nvPicPr>
            <p:cNvPr id="5" name="Picture 4" descr="C:\Users\jlopez\AppData\Local\Microsoft\Windows\Temporary Internet Files\Content.IE5\669E0K7G\MC900303909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16033" y="1340768"/>
              <a:ext cx="1270799" cy="889968"/>
            </a:xfrm>
            <a:prstGeom prst="rect">
              <a:avLst/>
            </a:prstGeom>
            <a:noFill/>
          </p:spPr>
        </p:pic>
        <p:pic>
          <p:nvPicPr>
            <p:cNvPr id="6" name="Picture 5" descr="C:\Users\jlopez\AppData\Local\Microsoft\Windows\Temporary Internet Files\Content.IE5\032A0BLH\MC900434227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88941" y="1452025"/>
              <a:ext cx="975347" cy="1171436"/>
            </a:xfrm>
            <a:prstGeom prst="rect">
              <a:avLst/>
            </a:prstGeom>
            <a:noFill/>
          </p:spPr>
        </p:pic>
        <p:pic>
          <p:nvPicPr>
            <p:cNvPr id="7" name="Picture 6" descr="C:\Program Files\Microsoft Office\MEDIA\CAGCAT10\j0185604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87553" y="4475256"/>
              <a:ext cx="648577" cy="587495"/>
            </a:xfrm>
            <a:prstGeom prst="rect">
              <a:avLst/>
            </a:prstGeom>
            <a:noFill/>
          </p:spPr>
        </p:pic>
        <p:pic>
          <p:nvPicPr>
            <p:cNvPr id="8" name="Picture 7" descr="C:\Users\jlopez\AppData\Local\Microsoft\Windows\Temporary Internet Files\Content.IE5\1NE2KK42\MC900437705[1].wm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39560" y="3055253"/>
              <a:ext cx="809906" cy="839238"/>
            </a:xfrm>
            <a:prstGeom prst="rect">
              <a:avLst/>
            </a:prstGeom>
            <a:noFill/>
          </p:spPr>
        </p:pic>
        <p:pic>
          <p:nvPicPr>
            <p:cNvPr id="9" name="Picture 8" descr="C:\Users\jlopez\AppData\Local\Microsoft\Windows\Temporary Internet Files\Content.IE5\032A0BLH\MC900310606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98698" y="3501008"/>
              <a:ext cx="995331" cy="808682"/>
            </a:xfrm>
            <a:prstGeom prst="rect">
              <a:avLst/>
            </a:prstGeom>
            <a:noFill/>
          </p:spPr>
        </p:pic>
        <p:pic>
          <p:nvPicPr>
            <p:cNvPr id="10" name="Picture 10" descr="C:\Users\jlopez\AppData\Local\Microsoft\Windows\Temporary Internet Files\Content.IE5\1NE2KK42\MC900160566[1].wm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38322" y="4566870"/>
              <a:ext cx="809906" cy="581257"/>
            </a:xfrm>
            <a:prstGeom prst="rect">
              <a:avLst/>
            </a:prstGeom>
            <a:noFill/>
          </p:spPr>
        </p:pic>
        <p:pic>
          <p:nvPicPr>
            <p:cNvPr id="11" name="Picture 13" descr="C:\Users\jlopez\AppData\Local\Microsoft\Windows\Temporary Internet Files\Content.IE5\6EOXW1SY\MC900310620[1].wm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12319" y="2505575"/>
              <a:ext cx="1274013" cy="1115659"/>
            </a:xfrm>
            <a:prstGeom prst="rect">
              <a:avLst/>
            </a:prstGeom>
            <a:noFill/>
          </p:spPr>
        </p:pic>
        <p:pic>
          <p:nvPicPr>
            <p:cNvPr id="12" name="Picture 14" descr="C:\Users\jlopez\AppData\Local\Microsoft\Windows\Temporary Internet Files\Content.IE5\1NE2KK42\MC900432643[1]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024701" y="4017191"/>
              <a:ext cx="805094" cy="728550"/>
            </a:xfrm>
            <a:prstGeom prst="rect">
              <a:avLst/>
            </a:prstGeom>
            <a:noFill/>
          </p:spPr>
        </p:pic>
        <p:pic>
          <p:nvPicPr>
            <p:cNvPr id="13" name="Picture 2" descr="C:\Users\jlopez\AppData\Local\Microsoft\Windows\Temporary Internet Files\Content.IE5\032A0BLH\MC900438205[1].wm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59223" y="4475256"/>
              <a:ext cx="911144" cy="825952"/>
            </a:xfrm>
            <a:prstGeom prst="rect">
              <a:avLst/>
            </a:prstGeom>
            <a:noFill/>
          </p:spPr>
        </p:pic>
        <p:cxnSp>
          <p:nvCxnSpPr>
            <p:cNvPr id="14" name="13 Conector recto"/>
            <p:cNvCxnSpPr>
              <a:stCxn id="3" idx="3"/>
              <a:endCxn id="5" idx="1"/>
            </p:cNvCxnSpPr>
            <p:nvPr/>
          </p:nvCxnSpPr>
          <p:spPr>
            <a:xfrm flipV="1">
              <a:off x="3575565" y="1785752"/>
              <a:ext cx="740468" cy="9464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>
              <a:endCxn id="6" idx="1"/>
            </p:cNvCxnSpPr>
            <p:nvPr/>
          </p:nvCxnSpPr>
          <p:spPr>
            <a:xfrm>
              <a:off x="5530892" y="1827941"/>
              <a:ext cx="658049" cy="2098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5400000">
              <a:off x="6489003" y="2894931"/>
              <a:ext cx="412258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>
              <a:off x="6296151" y="4177515"/>
              <a:ext cx="59548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/>
            <p:nvPr/>
          </p:nvCxnSpPr>
          <p:spPr>
            <a:xfrm rot="10800000" flipV="1">
              <a:off x="3759223" y="3650739"/>
              <a:ext cx="506191" cy="36645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 rot="16200000" flipH="1">
              <a:off x="4818572" y="3755630"/>
              <a:ext cx="412259" cy="2024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>
              <a:endCxn id="8" idx="1"/>
            </p:cNvCxnSpPr>
            <p:nvPr/>
          </p:nvCxnSpPr>
          <p:spPr>
            <a:xfrm>
              <a:off x="5328416" y="3330093"/>
              <a:ext cx="911144" cy="1447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flipV="1">
              <a:off x="5277797" y="2551382"/>
              <a:ext cx="860525" cy="2748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5400000" flipH="1" flipV="1">
              <a:off x="2598549" y="2470640"/>
              <a:ext cx="549678" cy="25309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 flipH="1" flipV="1">
              <a:off x="2011616" y="4154611"/>
              <a:ext cx="458065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 rot="10800000">
              <a:off x="2746840" y="4887515"/>
              <a:ext cx="96176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rot="10800000" flipV="1">
              <a:off x="4569129" y="4566870"/>
              <a:ext cx="506191" cy="183226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 rot="10800000">
              <a:off x="5682750" y="4521063"/>
              <a:ext cx="354334" cy="1832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 rot="10800000" flipV="1">
              <a:off x="5682750" y="3879771"/>
              <a:ext cx="556810" cy="274839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rot="10800000" flipV="1">
              <a:off x="2898698" y="3146867"/>
              <a:ext cx="1063002" cy="458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rot="5400000" flipH="1" flipV="1">
              <a:off x="4634186" y="2413962"/>
              <a:ext cx="27483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rot="16200000" flipV="1">
              <a:off x="2717878" y="3496475"/>
              <a:ext cx="412259" cy="354334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 rot="16200000" flipV="1">
              <a:off x="3580809" y="2303099"/>
              <a:ext cx="458065" cy="4049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>
            <a:xfrm>
              <a:off x="7058677" y="1827488"/>
              <a:ext cx="1131326" cy="60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/>
                <a:t>Consumo Comercial</a:t>
              </a:r>
              <a:endParaRPr lang="es-MX" sz="1400" dirty="0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1644475" y="5085185"/>
              <a:ext cx="1199333" cy="60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/>
                <a:t>Consumo Doméstico</a:t>
              </a:r>
              <a:endParaRPr lang="es-MX" sz="1400" dirty="0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4427984" y="741672"/>
              <a:ext cx="1008112" cy="60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/>
                <a:t>Consumo Industrial</a:t>
              </a:r>
              <a:endParaRPr lang="es-MX" sz="1400" dirty="0"/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4139952" y="3265239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tx2">
                      <a:lumMod val="50000"/>
                    </a:schemeClr>
                  </a:solidFill>
                </a:rPr>
                <a:t>Control </a:t>
              </a:r>
              <a:endParaRPr lang="es-MX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3707904" y="5301208"/>
              <a:ext cx="10642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400" dirty="0" smtClean="0"/>
                <a:t>Generación </a:t>
              </a:r>
              <a:endParaRPr lang="es-MX" sz="1400" dirty="0"/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4716016" y="4725144"/>
              <a:ext cx="14268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400" dirty="0" smtClean="0"/>
                <a:t>Almacenamiento</a:t>
              </a:r>
              <a:endParaRPr lang="es-MX" sz="1400" dirty="0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5940152" y="5157192"/>
              <a:ext cx="10642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400" dirty="0" smtClean="0"/>
                <a:t>Generación </a:t>
              </a:r>
              <a:endParaRPr lang="es-MX" sz="1400" dirty="0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2411760" y="1052736"/>
              <a:ext cx="10642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400" dirty="0" smtClean="0"/>
                <a:t>Generación </a:t>
              </a:r>
              <a:endParaRPr lang="es-MX" sz="1400" dirty="0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755576" y="2996952"/>
              <a:ext cx="10979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400" dirty="0" smtClean="0"/>
                <a:t>Transmisión </a:t>
              </a:r>
              <a:endParaRPr lang="es-MX" sz="1400" dirty="0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998003" y="4005063"/>
              <a:ext cx="11060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400" dirty="0" smtClean="0"/>
                <a:t>Distribución </a:t>
              </a:r>
              <a:endParaRPr lang="es-MX" sz="1400" dirty="0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2859662" y="4273351"/>
              <a:ext cx="10642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400" dirty="0" smtClean="0"/>
                <a:t>Generación </a:t>
              </a:r>
              <a:endParaRPr lang="es-MX" sz="1400" dirty="0"/>
            </a:p>
          </p:txBody>
        </p:sp>
      </p:grpSp>
      <p:sp>
        <p:nvSpPr>
          <p:cNvPr id="43" name="42 Rectángulo"/>
          <p:cNvSpPr/>
          <p:nvPr/>
        </p:nvSpPr>
        <p:spPr>
          <a:xfrm>
            <a:off x="6732240" y="3697654"/>
            <a:ext cx="948356" cy="265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smtClean="0"/>
              <a:t>Generación </a:t>
            </a:r>
            <a:endParaRPr lang="es-MX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259632" y="40466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must to improve our time dissemination capabilities to attend the needs of </a:t>
            </a:r>
            <a:r>
              <a:rPr lang="en-US" dirty="0" err="1" smtClean="0"/>
              <a:t>i</a:t>
            </a:r>
            <a:r>
              <a:rPr lang="en-US" dirty="0" smtClean="0"/>
              <a:t>) smart power grids, ii) smart cities, and iii) the factory of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7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2 Rectángulo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5004048" y="980728"/>
              <a:ext cx="3096344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5" name="Picture 2" descr="http://www.lilesnet.com/wow/uniques/planetalignment_white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332738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971600" y="404664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cap="all" dirty="0" err="1" smtClean="0">
                <a:solidFill>
                  <a:schemeClr val="bg1"/>
                </a:solidFill>
              </a:rPr>
              <a:t>Wee</a:t>
            </a:r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r>
              <a:rPr lang="es-MX" b="1" cap="all" dirty="0" err="1" smtClean="0">
                <a:solidFill>
                  <a:schemeClr val="bg1"/>
                </a:solidFill>
              </a:rPr>
              <a:t>need</a:t>
            </a:r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r>
              <a:rPr lang="es-MX" b="1" cap="all" dirty="0" err="1" smtClean="0">
                <a:solidFill>
                  <a:schemeClr val="bg1"/>
                </a:solidFill>
              </a:rPr>
              <a:t>also</a:t>
            </a:r>
            <a:r>
              <a:rPr lang="es-MX" b="1" cap="all" dirty="0" smtClean="0">
                <a:solidFill>
                  <a:schemeClr val="bg1"/>
                </a:solidFill>
              </a:rPr>
              <a:t> to </a:t>
            </a:r>
            <a:r>
              <a:rPr lang="es-MX" b="1" cap="all" dirty="0" err="1" smtClean="0">
                <a:solidFill>
                  <a:schemeClr val="bg1"/>
                </a:solidFill>
              </a:rPr>
              <a:t>continue</a:t>
            </a:r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r>
              <a:rPr lang="es-MX" b="1" cap="all" dirty="0" err="1" smtClean="0">
                <a:solidFill>
                  <a:schemeClr val="bg1"/>
                </a:solidFill>
              </a:rPr>
              <a:t>discovering</a:t>
            </a:r>
            <a:r>
              <a:rPr lang="es-MX" b="1" cap="all" dirty="0" smtClean="0">
                <a:solidFill>
                  <a:schemeClr val="bg1"/>
                </a:solidFill>
              </a:rPr>
              <a:t> new </a:t>
            </a:r>
            <a:r>
              <a:rPr lang="es-MX" b="1" cap="all" dirty="0" err="1" smtClean="0">
                <a:solidFill>
                  <a:schemeClr val="bg1"/>
                </a:solidFill>
              </a:rPr>
              <a:t>physics</a:t>
            </a:r>
            <a:r>
              <a:rPr lang="es-MX" b="1" cap="all" dirty="0" smtClean="0">
                <a:solidFill>
                  <a:schemeClr val="bg1"/>
                </a:solidFill>
              </a:rPr>
              <a:t> and </a:t>
            </a:r>
            <a:r>
              <a:rPr lang="es-MX" b="1" cap="all" dirty="0" err="1" smtClean="0">
                <a:solidFill>
                  <a:schemeClr val="bg1"/>
                </a:solidFill>
              </a:rPr>
              <a:t>that</a:t>
            </a:r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r>
              <a:rPr lang="es-MX" b="1" cap="all" dirty="0" err="1" smtClean="0">
                <a:solidFill>
                  <a:schemeClr val="bg1"/>
                </a:solidFill>
              </a:rPr>
              <a:t>is</a:t>
            </a:r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r>
              <a:rPr lang="es-MX" b="1" cap="all" dirty="0" err="1" smtClean="0">
                <a:solidFill>
                  <a:schemeClr val="bg1"/>
                </a:solidFill>
              </a:rPr>
              <a:t>likely</a:t>
            </a:r>
            <a:r>
              <a:rPr lang="es-MX" b="1" cap="all" dirty="0" smtClean="0">
                <a:solidFill>
                  <a:schemeClr val="bg1"/>
                </a:solidFill>
              </a:rPr>
              <a:t> to come </a:t>
            </a:r>
            <a:r>
              <a:rPr lang="es-MX" b="1" cap="all" dirty="0" err="1" smtClean="0">
                <a:solidFill>
                  <a:schemeClr val="bg1"/>
                </a:solidFill>
              </a:rPr>
              <a:t>from</a:t>
            </a:r>
            <a:r>
              <a:rPr lang="es-MX" b="1" cap="all" dirty="0" smtClean="0">
                <a:solidFill>
                  <a:schemeClr val="bg1"/>
                </a:solidFill>
              </a:rPr>
              <a:t> a </a:t>
            </a:r>
            <a:r>
              <a:rPr lang="es-MX" b="1" cap="all" dirty="0" err="1" smtClean="0">
                <a:solidFill>
                  <a:schemeClr val="bg1"/>
                </a:solidFill>
              </a:rPr>
              <a:t>better</a:t>
            </a:r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r>
              <a:rPr lang="es-MX" b="1" cap="all" dirty="0" err="1" smtClean="0">
                <a:solidFill>
                  <a:schemeClr val="bg1"/>
                </a:solidFill>
              </a:rPr>
              <a:t>understanding</a:t>
            </a:r>
            <a:r>
              <a:rPr lang="es-MX" b="1" cap="all" dirty="0" smtClean="0">
                <a:solidFill>
                  <a:schemeClr val="bg1"/>
                </a:solidFill>
              </a:rPr>
              <a:t> of </a:t>
            </a:r>
            <a:r>
              <a:rPr lang="es-MX" b="1" cap="all" dirty="0" err="1" smtClean="0">
                <a:solidFill>
                  <a:schemeClr val="bg1"/>
                </a:solidFill>
              </a:rPr>
              <a:t>the</a:t>
            </a:r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r>
              <a:rPr lang="es-MX" b="1" cap="all" dirty="0" err="1" smtClean="0">
                <a:solidFill>
                  <a:schemeClr val="bg1"/>
                </a:solidFill>
              </a:rPr>
              <a:t>universe</a:t>
            </a:r>
            <a:endParaRPr lang="es-ES" b="1" cap="all" dirty="0" smtClean="0">
              <a:solidFill>
                <a:schemeClr val="bg1"/>
              </a:solidFill>
            </a:endParaRPr>
          </a:p>
          <a:p>
            <a:pPr algn="ctr"/>
            <a:r>
              <a:rPr lang="es-MX" b="1" cap="all" dirty="0" smtClean="0">
                <a:solidFill>
                  <a:schemeClr val="bg1"/>
                </a:solidFill>
              </a:rPr>
              <a:t> </a:t>
            </a:r>
            <a:endParaRPr lang="es-ES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6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782"/>
            <a:ext cx="9144000" cy="55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301208"/>
            <a:ext cx="1365860" cy="1468996"/>
          </a:xfrm>
          <a:prstGeom prst="rect">
            <a:avLst/>
          </a:prstGeom>
        </p:spPr>
      </p:pic>
      <p:sp>
        <p:nvSpPr>
          <p:cNvPr id="8" name="20 Rectángulo"/>
          <p:cNvSpPr/>
          <p:nvPr/>
        </p:nvSpPr>
        <p:spPr>
          <a:xfrm>
            <a:off x="0" y="35913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Universe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as a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space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of 4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dimensions</a:t>
            </a:r>
            <a:endParaRPr lang="es-ES" sz="36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s-E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space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-time</a:t>
            </a:r>
            <a:endParaRPr lang="es-ES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Picture 2" descr="http://s.libertaddigital.com/fotos/noticias/650/0/albert-einstei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14668"/>
            <a:ext cx="4104129" cy="3415899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86" y="1700808"/>
            <a:ext cx="5089714" cy="38172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CuadroTexto 9"/>
          <p:cNvSpPr txBox="1"/>
          <p:nvPr/>
        </p:nvSpPr>
        <p:spPr>
          <a:xfrm>
            <a:off x="1979712" y="5402018"/>
            <a:ext cx="57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Time </a:t>
            </a:r>
            <a:r>
              <a:rPr lang="es-MX" sz="3200" dirty="0" err="1" smtClean="0">
                <a:solidFill>
                  <a:schemeClr val="bg1"/>
                </a:solidFill>
              </a:rPr>
              <a:t>is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err="1" smtClean="0">
                <a:solidFill>
                  <a:schemeClr val="bg1"/>
                </a:solidFill>
              </a:rPr>
              <a:t>not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err="1" smtClean="0">
                <a:solidFill>
                  <a:schemeClr val="bg1"/>
                </a:solidFill>
              </a:rPr>
              <a:t>absolute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err="1" smtClean="0">
                <a:solidFill>
                  <a:schemeClr val="bg1"/>
                </a:solidFill>
              </a:rPr>
              <a:t>but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err="1" smtClean="0">
                <a:solidFill>
                  <a:schemeClr val="bg1"/>
                </a:solidFill>
              </a:rPr>
              <a:t>relative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25457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/>
              <a:t>Time </a:t>
            </a:r>
            <a:r>
              <a:rPr lang="en-US" sz="3200" b="1" i="1" dirty="0"/>
              <a:t>is the most powerful metrological </a:t>
            </a:r>
            <a:r>
              <a:rPr lang="en-US" sz="3200" b="1" i="1" dirty="0" smtClean="0"/>
              <a:t>variable</a:t>
            </a:r>
            <a:endParaRPr lang="es-MX" sz="3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436096" y="326582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/>
              <a:t>John Hall</a:t>
            </a:r>
          </a:p>
          <a:p>
            <a:pPr algn="r"/>
            <a:r>
              <a:rPr lang="es-MX" sz="1400" b="1" dirty="0" smtClean="0"/>
              <a:t>Nobel </a:t>
            </a:r>
            <a:r>
              <a:rPr lang="es-MX" sz="1400" b="1" dirty="0" err="1" smtClean="0"/>
              <a:t>Prize</a:t>
            </a:r>
            <a:r>
              <a:rPr lang="es-MX" sz="1400" b="1" dirty="0" smtClean="0"/>
              <a:t> in </a:t>
            </a:r>
            <a:r>
              <a:rPr lang="es-MX" sz="1400" b="1" dirty="0" err="1" smtClean="0"/>
              <a:t>Physics</a:t>
            </a:r>
            <a:r>
              <a:rPr lang="es-MX" sz="1400" b="1" dirty="0" smtClean="0"/>
              <a:t> 2005</a:t>
            </a:r>
            <a:endParaRPr lang="es-MX" sz="1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9144000" cy="5787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Picture 27" descr="http://www.alianzatex.com/imagenes/notas1/Gravedad%20Einste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76872"/>
            <a:ext cx="9144001" cy="4608512"/>
          </a:xfrm>
          <a:prstGeom prst="rect">
            <a:avLst/>
          </a:prstGeom>
          <a:noFill/>
        </p:spPr>
      </p:pic>
      <p:pic>
        <p:nvPicPr>
          <p:cNvPr id="19" name="Picture 2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48680"/>
            <a:ext cx="21431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CuadroTexto"/>
          <p:cNvSpPr txBox="1"/>
          <p:nvPr/>
        </p:nvSpPr>
        <p:spPr>
          <a:xfrm>
            <a:off x="2771800" y="185834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J. Mauricio López R.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131840" y="2457247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CINVESTAV</a:t>
            </a:r>
            <a:endParaRPr lang="es-MX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467544" y="1484784"/>
            <a:ext cx="3240360" cy="3487787"/>
            <a:chOff x="536576" y="2420938"/>
            <a:chExt cx="2820987" cy="2479675"/>
          </a:xfrm>
        </p:grpSpPr>
        <p:sp>
          <p:nvSpPr>
            <p:cNvPr id="36" name="Line 23"/>
            <p:cNvSpPr>
              <a:spLocks noChangeShapeType="1"/>
            </p:cNvSpPr>
            <p:nvPr/>
          </p:nvSpPr>
          <p:spPr bwMode="auto">
            <a:xfrm>
              <a:off x="3111501" y="4395788"/>
              <a:ext cx="1588" cy="158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>
              <a:off x="3111501" y="3498850"/>
              <a:ext cx="1588" cy="158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538163" y="2867025"/>
              <a:ext cx="2576513" cy="2016125"/>
            </a:xfrm>
            <a:custGeom>
              <a:avLst/>
              <a:gdLst/>
              <a:ahLst/>
              <a:cxnLst>
                <a:cxn ang="0">
                  <a:pos x="70" y="2596"/>
                </a:cxn>
                <a:cxn ang="0">
                  <a:pos x="147" y="2526"/>
                </a:cxn>
                <a:cxn ang="0">
                  <a:pos x="224" y="2341"/>
                </a:cxn>
                <a:cxn ang="0">
                  <a:pos x="302" y="2455"/>
                </a:cxn>
                <a:cxn ang="0">
                  <a:pos x="379" y="2378"/>
                </a:cxn>
                <a:cxn ang="0">
                  <a:pos x="455" y="2374"/>
                </a:cxn>
                <a:cxn ang="0">
                  <a:pos x="532" y="2411"/>
                </a:cxn>
                <a:cxn ang="0">
                  <a:pos x="610" y="2454"/>
                </a:cxn>
                <a:cxn ang="0">
                  <a:pos x="687" y="2459"/>
                </a:cxn>
                <a:cxn ang="0">
                  <a:pos x="764" y="2510"/>
                </a:cxn>
                <a:cxn ang="0">
                  <a:pos x="842" y="2423"/>
                </a:cxn>
                <a:cxn ang="0">
                  <a:pos x="918" y="2414"/>
                </a:cxn>
                <a:cxn ang="0">
                  <a:pos x="995" y="2451"/>
                </a:cxn>
                <a:cxn ang="0">
                  <a:pos x="1073" y="2404"/>
                </a:cxn>
                <a:cxn ang="0">
                  <a:pos x="1150" y="2406"/>
                </a:cxn>
                <a:cxn ang="0">
                  <a:pos x="1227" y="2329"/>
                </a:cxn>
                <a:cxn ang="0">
                  <a:pos x="1303" y="2425"/>
                </a:cxn>
                <a:cxn ang="0">
                  <a:pos x="1381" y="2461"/>
                </a:cxn>
                <a:cxn ang="0">
                  <a:pos x="1458" y="2529"/>
                </a:cxn>
                <a:cxn ang="0">
                  <a:pos x="1535" y="2446"/>
                </a:cxn>
                <a:cxn ang="0">
                  <a:pos x="1613" y="2455"/>
                </a:cxn>
                <a:cxn ang="0">
                  <a:pos x="1690" y="2331"/>
                </a:cxn>
                <a:cxn ang="0">
                  <a:pos x="1766" y="2206"/>
                </a:cxn>
                <a:cxn ang="0">
                  <a:pos x="1843" y="2083"/>
                </a:cxn>
                <a:cxn ang="0">
                  <a:pos x="1921" y="2239"/>
                </a:cxn>
                <a:cxn ang="0">
                  <a:pos x="1998" y="2415"/>
                </a:cxn>
                <a:cxn ang="0">
                  <a:pos x="2075" y="3123"/>
                </a:cxn>
                <a:cxn ang="0">
                  <a:pos x="2153" y="3651"/>
                </a:cxn>
                <a:cxn ang="0">
                  <a:pos x="2229" y="2558"/>
                </a:cxn>
                <a:cxn ang="0">
                  <a:pos x="2306" y="246"/>
                </a:cxn>
                <a:cxn ang="0">
                  <a:pos x="2384" y="1105"/>
                </a:cxn>
                <a:cxn ang="0">
                  <a:pos x="2461" y="3315"/>
                </a:cxn>
                <a:cxn ang="0">
                  <a:pos x="2538" y="3525"/>
                </a:cxn>
                <a:cxn ang="0">
                  <a:pos x="2614" y="2863"/>
                </a:cxn>
                <a:cxn ang="0">
                  <a:pos x="2692" y="2281"/>
                </a:cxn>
                <a:cxn ang="0">
                  <a:pos x="2769" y="2200"/>
                </a:cxn>
                <a:cxn ang="0">
                  <a:pos x="2846" y="2210"/>
                </a:cxn>
                <a:cxn ang="0">
                  <a:pos x="2924" y="2275"/>
                </a:cxn>
                <a:cxn ang="0">
                  <a:pos x="3001" y="2445"/>
                </a:cxn>
                <a:cxn ang="0">
                  <a:pos x="3077" y="2354"/>
                </a:cxn>
                <a:cxn ang="0">
                  <a:pos x="3154" y="2346"/>
                </a:cxn>
                <a:cxn ang="0">
                  <a:pos x="3232" y="2451"/>
                </a:cxn>
                <a:cxn ang="0">
                  <a:pos x="3309" y="2411"/>
                </a:cxn>
                <a:cxn ang="0">
                  <a:pos x="3386" y="2450"/>
                </a:cxn>
                <a:cxn ang="0">
                  <a:pos x="3464" y="2289"/>
                </a:cxn>
                <a:cxn ang="0">
                  <a:pos x="3540" y="2388"/>
                </a:cxn>
                <a:cxn ang="0">
                  <a:pos x="3617" y="2389"/>
                </a:cxn>
                <a:cxn ang="0">
                  <a:pos x="3695" y="2338"/>
                </a:cxn>
                <a:cxn ang="0">
                  <a:pos x="3772" y="2463"/>
                </a:cxn>
                <a:cxn ang="0">
                  <a:pos x="3849" y="2501"/>
                </a:cxn>
                <a:cxn ang="0">
                  <a:pos x="3925" y="2375"/>
                </a:cxn>
                <a:cxn ang="0">
                  <a:pos x="4003" y="2416"/>
                </a:cxn>
                <a:cxn ang="0">
                  <a:pos x="4080" y="2488"/>
                </a:cxn>
                <a:cxn ang="0">
                  <a:pos x="4157" y="2464"/>
                </a:cxn>
                <a:cxn ang="0">
                  <a:pos x="4235" y="2446"/>
                </a:cxn>
                <a:cxn ang="0">
                  <a:pos x="4312" y="2520"/>
                </a:cxn>
                <a:cxn ang="0">
                  <a:pos x="4388" y="2469"/>
                </a:cxn>
                <a:cxn ang="0">
                  <a:pos x="4465" y="2649"/>
                </a:cxn>
                <a:cxn ang="0">
                  <a:pos x="4543" y="2535"/>
                </a:cxn>
                <a:cxn ang="0">
                  <a:pos x="4620" y="2549"/>
                </a:cxn>
                <a:cxn ang="0">
                  <a:pos x="4697" y="2635"/>
                </a:cxn>
                <a:cxn ang="0">
                  <a:pos x="4775" y="2543"/>
                </a:cxn>
                <a:cxn ang="0">
                  <a:pos x="4851" y="2766"/>
                </a:cxn>
              </a:cxnLst>
              <a:rect l="0" t="0" r="r" b="b"/>
              <a:pathLst>
                <a:path w="4867" h="3810">
                  <a:moveTo>
                    <a:pt x="0" y="2404"/>
                  </a:moveTo>
                  <a:lnTo>
                    <a:pt x="8" y="2456"/>
                  </a:lnTo>
                  <a:lnTo>
                    <a:pt x="16" y="2461"/>
                  </a:lnTo>
                  <a:lnTo>
                    <a:pt x="24" y="2571"/>
                  </a:lnTo>
                  <a:lnTo>
                    <a:pt x="32" y="2654"/>
                  </a:lnTo>
                  <a:lnTo>
                    <a:pt x="39" y="2564"/>
                  </a:lnTo>
                  <a:lnTo>
                    <a:pt x="47" y="2545"/>
                  </a:lnTo>
                  <a:lnTo>
                    <a:pt x="55" y="2645"/>
                  </a:lnTo>
                  <a:lnTo>
                    <a:pt x="62" y="2666"/>
                  </a:lnTo>
                  <a:lnTo>
                    <a:pt x="70" y="2596"/>
                  </a:lnTo>
                  <a:lnTo>
                    <a:pt x="78" y="2545"/>
                  </a:lnTo>
                  <a:lnTo>
                    <a:pt x="85" y="2558"/>
                  </a:lnTo>
                  <a:lnTo>
                    <a:pt x="93" y="2530"/>
                  </a:lnTo>
                  <a:lnTo>
                    <a:pt x="101" y="2524"/>
                  </a:lnTo>
                  <a:lnTo>
                    <a:pt x="109" y="2491"/>
                  </a:lnTo>
                  <a:lnTo>
                    <a:pt x="117" y="2365"/>
                  </a:lnTo>
                  <a:lnTo>
                    <a:pt x="123" y="2414"/>
                  </a:lnTo>
                  <a:lnTo>
                    <a:pt x="131" y="2548"/>
                  </a:lnTo>
                  <a:lnTo>
                    <a:pt x="139" y="2445"/>
                  </a:lnTo>
                  <a:lnTo>
                    <a:pt x="147" y="2526"/>
                  </a:lnTo>
                  <a:lnTo>
                    <a:pt x="155" y="2341"/>
                  </a:lnTo>
                  <a:lnTo>
                    <a:pt x="163" y="2268"/>
                  </a:lnTo>
                  <a:lnTo>
                    <a:pt x="171" y="2269"/>
                  </a:lnTo>
                  <a:lnTo>
                    <a:pt x="178" y="2451"/>
                  </a:lnTo>
                  <a:lnTo>
                    <a:pt x="186" y="2481"/>
                  </a:lnTo>
                  <a:lnTo>
                    <a:pt x="193" y="2370"/>
                  </a:lnTo>
                  <a:lnTo>
                    <a:pt x="201" y="2578"/>
                  </a:lnTo>
                  <a:lnTo>
                    <a:pt x="209" y="2461"/>
                  </a:lnTo>
                  <a:lnTo>
                    <a:pt x="216" y="2471"/>
                  </a:lnTo>
                  <a:lnTo>
                    <a:pt x="224" y="2341"/>
                  </a:lnTo>
                  <a:lnTo>
                    <a:pt x="232" y="2403"/>
                  </a:lnTo>
                  <a:lnTo>
                    <a:pt x="240" y="2454"/>
                  </a:lnTo>
                  <a:lnTo>
                    <a:pt x="248" y="2459"/>
                  </a:lnTo>
                  <a:lnTo>
                    <a:pt x="255" y="2365"/>
                  </a:lnTo>
                  <a:lnTo>
                    <a:pt x="262" y="2314"/>
                  </a:lnTo>
                  <a:lnTo>
                    <a:pt x="270" y="2489"/>
                  </a:lnTo>
                  <a:lnTo>
                    <a:pt x="278" y="2431"/>
                  </a:lnTo>
                  <a:lnTo>
                    <a:pt x="286" y="2446"/>
                  </a:lnTo>
                  <a:lnTo>
                    <a:pt x="294" y="2433"/>
                  </a:lnTo>
                  <a:lnTo>
                    <a:pt x="302" y="2455"/>
                  </a:lnTo>
                  <a:lnTo>
                    <a:pt x="309" y="2474"/>
                  </a:lnTo>
                  <a:lnTo>
                    <a:pt x="317" y="2521"/>
                  </a:lnTo>
                  <a:lnTo>
                    <a:pt x="324" y="2408"/>
                  </a:lnTo>
                  <a:lnTo>
                    <a:pt x="332" y="2421"/>
                  </a:lnTo>
                  <a:lnTo>
                    <a:pt x="340" y="2418"/>
                  </a:lnTo>
                  <a:lnTo>
                    <a:pt x="348" y="2475"/>
                  </a:lnTo>
                  <a:lnTo>
                    <a:pt x="355" y="2430"/>
                  </a:lnTo>
                  <a:lnTo>
                    <a:pt x="363" y="2419"/>
                  </a:lnTo>
                  <a:lnTo>
                    <a:pt x="371" y="2446"/>
                  </a:lnTo>
                  <a:lnTo>
                    <a:pt x="379" y="2378"/>
                  </a:lnTo>
                  <a:lnTo>
                    <a:pt x="386" y="2351"/>
                  </a:lnTo>
                  <a:lnTo>
                    <a:pt x="393" y="2478"/>
                  </a:lnTo>
                  <a:lnTo>
                    <a:pt x="401" y="2455"/>
                  </a:lnTo>
                  <a:lnTo>
                    <a:pt x="409" y="2416"/>
                  </a:lnTo>
                  <a:lnTo>
                    <a:pt x="417" y="2339"/>
                  </a:lnTo>
                  <a:lnTo>
                    <a:pt x="425" y="2404"/>
                  </a:lnTo>
                  <a:lnTo>
                    <a:pt x="433" y="2360"/>
                  </a:lnTo>
                  <a:lnTo>
                    <a:pt x="441" y="2423"/>
                  </a:lnTo>
                  <a:lnTo>
                    <a:pt x="448" y="2413"/>
                  </a:lnTo>
                  <a:lnTo>
                    <a:pt x="455" y="2374"/>
                  </a:lnTo>
                  <a:lnTo>
                    <a:pt x="463" y="2414"/>
                  </a:lnTo>
                  <a:lnTo>
                    <a:pt x="471" y="2388"/>
                  </a:lnTo>
                  <a:lnTo>
                    <a:pt x="479" y="2435"/>
                  </a:lnTo>
                  <a:lnTo>
                    <a:pt x="486" y="2414"/>
                  </a:lnTo>
                  <a:lnTo>
                    <a:pt x="494" y="2448"/>
                  </a:lnTo>
                  <a:lnTo>
                    <a:pt x="502" y="2509"/>
                  </a:lnTo>
                  <a:lnTo>
                    <a:pt x="510" y="2489"/>
                  </a:lnTo>
                  <a:lnTo>
                    <a:pt x="517" y="2324"/>
                  </a:lnTo>
                  <a:lnTo>
                    <a:pt x="525" y="2295"/>
                  </a:lnTo>
                  <a:lnTo>
                    <a:pt x="532" y="2411"/>
                  </a:lnTo>
                  <a:lnTo>
                    <a:pt x="540" y="2494"/>
                  </a:lnTo>
                  <a:lnTo>
                    <a:pt x="548" y="2469"/>
                  </a:lnTo>
                  <a:lnTo>
                    <a:pt x="556" y="2433"/>
                  </a:lnTo>
                  <a:lnTo>
                    <a:pt x="564" y="2454"/>
                  </a:lnTo>
                  <a:lnTo>
                    <a:pt x="572" y="2456"/>
                  </a:lnTo>
                  <a:lnTo>
                    <a:pt x="580" y="2401"/>
                  </a:lnTo>
                  <a:lnTo>
                    <a:pt x="586" y="2426"/>
                  </a:lnTo>
                  <a:lnTo>
                    <a:pt x="594" y="2418"/>
                  </a:lnTo>
                  <a:lnTo>
                    <a:pt x="602" y="2488"/>
                  </a:lnTo>
                  <a:lnTo>
                    <a:pt x="610" y="2454"/>
                  </a:lnTo>
                  <a:lnTo>
                    <a:pt x="618" y="2416"/>
                  </a:lnTo>
                  <a:lnTo>
                    <a:pt x="625" y="2301"/>
                  </a:lnTo>
                  <a:lnTo>
                    <a:pt x="633" y="2344"/>
                  </a:lnTo>
                  <a:lnTo>
                    <a:pt x="641" y="2324"/>
                  </a:lnTo>
                  <a:lnTo>
                    <a:pt x="648" y="2234"/>
                  </a:lnTo>
                  <a:lnTo>
                    <a:pt x="656" y="2373"/>
                  </a:lnTo>
                  <a:lnTo>
                    <a:pt x="664" y="2285"/>
                  </a:lnTo>
                  <a:lnTo>
                    <a:pt x="671" y="2325"/>
                  </a:lnTo>
                  <a:lnTo>
                    <a:pt x="679" y="2380"/>
                  </a:lnTo>
                  <a:lnTo>
                    <a:pt x="687" y="2459"/>
                  </a:lnTo>
                  <a:lnTo>
                    <a:pt x="695" y="2389"/>
                  </a:lnTo>
                  <a:lnTo>
                    <a:pt x="703" y="2254"/>
                  </a:lnTo>
                  <a:lnTo>
                    <a:pt x="711" y="2393"/>
                  </a:lnTo>
                  <a:lnTo>
                    <a:pt x="717" y="2410"/>
                  </a:lnTo>
                  <a:lnTo>
                    <a:pt x="725" y="2361"/>
                  </a:lnTo>
                  <a:lnTo>
                    <a:pt x="733" y="2463"/>
                  </a:lnTo>
                  <a:lnTo>
                    <a:pt x="741" y="2436"/>
                  </a:lnTo>
                  <a:lnTo>
                    <a:pt x="749" y="2399"/>
                  </a:lnTo>
                  <a:lnTo>
                    <a:pt x="757" y="2428"/>
                  </a:lnTo>
                  <a:lnTo>
                    <a:pt x="764" y="2510"/>
                  </a:lnTo>
                  <a:lnTo>
                    <a:pt x="772" y="2493"/>
                  </a:lnTo>
                  <a:lnTo>
                    <a:pt x="779" y="2365"/>
                  </a:lnTo>
                  <a:lnTo>
                    <a:pt x="787" y="2456"/>
                  </a:lnTo>
                  <a:lnTo>
                    <a:pt x="795" y="2391"/>
                  </a:lnTo>
                  <a:lnTo>
                    <a:pt x="802" y="2424"/>
                  </a:lnTo>
                  <a:lnTo>
                    <a:pt x="810" y="2340"/>
                  </a:lnTo>
                  <a:lnTo>
                    <a:pt x="818" y="2441"/>
                  </a:lnTo>
                  <a:lnTo>
                    <a:pt x="826" y="2410"/>
                  </a:lnTo>
                  <a:lnTo>
                    <a:pt x="834" y="2373"/>
                  </a:lnTo>
                  <a:lnTo>
                    <a:pt x="842" y="2423"/>
                  </a:lnTo>
                  <a:lnTo>
                    <a:pt x="848" y="2239"/>
                  </a:lnTo>
                  <a:lnTo>
                    <a:pt x="856" y="2319"/>
                  </a:lnTo>
                  <a:lnTo>
                    <a:pt x="864" y="2358"/>
                  </a:lnTo>
                  <a:lnTo>
                    <a:pt x="872" y="2385"/>
                  </a:lnTo>
                  <a:lnTo>
                    <a:pt x="880" y="2420"/>
                  </a:lnTo>
                  <a:lnTo>
                    <a:pt x="888" y="2344"/>
                  </a:lnTo>
                  <a:lnTo>
                    <a:pt x="895" y="2398"/>
                  </a:lnTo>
                  <a:lnTo>
                    <a:pt x="903" y="2329"/>
                  </a:lnTo>
                  <a:lnTo>
                    <a:pt x="910" y="2415"/>
                  </a:lnTo>
                  <a:lnTo>
                    <a:pt x="918" y="2414"/>
                  </a:lnTo>
                  <a:lnTo>
                    <a:pt x="926" y="2241"/>
                  </a:lnTo>
                  <a:lnTo>
                    <a:pt x="934" y="2410"/>
                  </a:lnTo>
                  <a:lnTo>
                    <a:pt x="941" y="2341"/>
                  </a:lnTo>
                  <a:lnTo>
                    <a:pt x="949" y="2394"/>
                  </a:lnTo>
                  <a:lnTo>
                    <a:pt x="957" y="2440"/>
                  </a:lnTo>
                  <a:lnTo>
                    <a:pt x="965" y="2449"/>
                  </a:lnTo>
                  <a:lnTo>
                    <a:pt x="973" y="2370"/>
                  </a:lnTo>
                  <a:lnTo>
                    <a:pt x="980" y="2371"/>
                  </a:lnTo>
                  <a:lnTo>
                    <a:pt x="987" y="2399"/>
                  </a:lnTo>
                  <a:lnTo>
                    <a:pt x="995" y="2451"/>
                  </a:lnTo>
                  <a:lnTo>
                    <a:pt x="1003" y="2343"/>
                  </a:lnTo>
                  <a:lnTo>
                    <a:pt x="1011" y="2223"/>
                  </a:lnTo>
                  <a:lnTo>
                    <a:pt x="1019" y="2353"/>
                  </a:lnTo>
                  <a:lnTo>
                    <a:pt x="1027" y="2388"/>
                  </a:lnTo>
                  <a:lnTo>
                    <a:pt x="1034" y="2400"/>
                  </a:lnTo>
                  <a:lnTo>
                    <a:pt x="1041" y="2440"/>
                  </a:lnTo>
                  <a:lnTo>
                    <a:pt x="1049" y="2435"/>
                  </a:lnTo>
                  <a:lnTo>
                    <a:pt x="1057" y="2395"/>
                  </a:lnTo>
                  <a:lnTo>
                    <a:pt x="1065" y="2455"/>
                  </a:lnTo>
                  <a:lnTo>
                    <a:pt x="1073" y="2404"/>
                  </a:lnTo>
                  <a:lnTo>
                    <a:pt x="1080" y="2330"/>
                  </a:lnTo>
                  <a:lnTo>
                    <a:pt x="1088" y="2370"/>
                  </a:lnTo>
                  <a:lnTo>
                    <a:pt x="1096" y="2294"/>
                  </a:lnTo>
                  <a:lnTo>
                    <a:pt x="1104" y="2365"/>
                  </a:lnTo>
                  <a:lnTo>
                    <a:pt x="1111" y="2408"/>
                  </a:lnTo>
                  <a:lnTo>
                    <a:pt x="1118" y="2371"/>
                  </a:lnTo>
                  <a:lnTo>
                    <a:pt x="1126" y="2353"/>
                  </a:lnTo>
                  <a:lnTo>
                    <a:pt x="1134" y="2395"/>
                  </a:lnTo>
                  <a:lnTo>
                    <a:pt x="1142" y="2363"/>
                  </a:lnTo>
                  <a:lnTo>
                    <a:pt x="1150" y="2406"/>
                  </a:lnTo>
                  <a:lnTo>
                    <a:pt x="1158" y="2460"/>
                  </a:lnTo>
                  <a:lnTo>
                    <a:pt x="1166" y="2464"/>
                  </a:lnTo>
                  <a:lnTo>
                    <a:pt x="1172" y="2419"/>
                  </a:lnTo>
                  <a:lnTo>
                    <a:pt x="1180" y="2300"/>
                  </a:lnTo>
                  <a:lnTo>
                    <a:pt x="1188" y="2244"/>
                  </a:lnTo>
                  <a:lnTo>
                    <a:pt x="1196" y="2315"/>
                  </a:lnTo>
                  <a:lnTo>
                    <a:pt x="1204" y="2421"/>
                  </a:lnTo>
                  <a:lnTo>
                    <a:pt x="1211" y="2311"/>
                  </a:lnTo>
                  <a:lnTo>
                    <a:pt x="1219" y="2359"/>
                  </a:lnTo>
                  <a:lnTo>
                    <a:pt x="1227" y="2329"/>
                  </a:lnTo>
                  <a:lnTo>
                    <a:pt x="1235" y="2345"/>
                  </a:lnTo>
                  <a:lnTo>
                    <a:pt x="1242" y="2329"/>
                  </a:lnTo>
                  <a:lnTo>
                    <a:pt x="1250" y="2398"/>
                  </a:lnTo>
                  <a:lnTo>
                    <a:pt x="1257" y="2246"/>
                  </a:lnTo>
                  <a:lnTo>
                    <a:pt x="1265" y="2393"/>
                  </a:lnTo>
                  <a:lnTo>
                    <a:pt x="1273" y="2404"/>
                  </a:lnTo>
                  <a:lnTo>
                    <a:pt x="1281" y="2374"/>
                  </a:lnTo>
                  <a:lnTo>
                    <a:pt x="1289" y="2386"/>
                  </a:lnTo>
                  <a:lnTo>
                    <a:pt x="1297" y="2348"/>
                  </a:lnTo>
                  <a:lnTo>
                    <a:pt x="1303" y="2425"/>
                  </a:lnTo>
                  <a:lnTo>
                    <a:pt x="1311" y="2444"/>
                  </a:lnTo>
                  <a:lnTo>
                    <a:pt x="1319" y="2488"/>
                  </a:lnTo>
                  <a:lnTo>
                    <a:pt x="1327" y="2438"/>
                  </a:lnTo>
                  <a:lnTo>
                    <a:pt x="1335" y="2423"/>
                  </a:lnTo>
                  <a:lnTo>
                    <a:pt x="1343" y="2445"/>
                  </a:lnTo>
                  <a:lnTo>
                    <a:pt x="1350" y="2380"/>
                  </a:lnTo>
                  <a:lnTo>
                    <a:pt x="1358" y="2395"/>
                  </a:lnTo>
                  <a:lnTo>
                    <a:pt x="1366" y="2430"/>
                  </a:lnTo>
                  <a:lnTo>
                    <a:pt x="1373" y="2503"/>
                  </a:lnTo>
                  <a:lnTo>
                    <a:pt x="1381" y="2461"/>
                  </a:lnTo>
                  <a:lnTo>
                    <a:pt x="1389" y="2484"/>
                  </a:lnTo>
                  <a:lnTo>
                    <a:pt x="1396" y="2525"/>
                  </a:lnTo>
                  <a:lnTo>
                    <a:pt x="1404" y="2485"/>
                  </a:lnTo>
                  <a:lnTo>
                    <a:pt x="1412" y="2411"/>
                  </a:lnTo>
                  <a:lnTo>
                    <a:pt x="1420" y="2401"/>
                  </a:lnTo>
                  <a:lnTo>
                    <a:pt x="1428" y="2401"/>
                  </a:lnTo>
                  <a:lnTo>
                    <a:pt x="1434" y="2400"/>
                  </a:lnTo>
                  <a:lnTo>
                    <a:pt x="1442" y="2378"/>
                  </a:lnTo>
                  <a:lnTo>
                    <a:pt x="1450" y="2456"/>
                  </a:lnTo>
                  <a:lnTo>
                    <a:pt x="1458" y="2529"/>
                  </a:lnTo>
                  <a:lnTo>
                    <a:pt x="1466" y="2448"/>
                  </a:lnTo>
                  <a:lnTo>
                    <a:pt x="1474" y="2389"/>
                  </a:lnTo>
                  <a:lnTo>
                    <a:pt x="1482" y="2466"/>
                  </a:lnTo>
                  <a:lnTo>
                    <a:pt x="1489" y="2406"/>
                  </a:lnTo>
                  <a:lnTo>
                    <a:pt x="1497" y="2524"/>
                  </a:lnTo>
                  <a:lnTo>
                    <a:pt x="1504" y="2435"/>
                  </a:lnTo>
                  <a:lnTo>
                    <a:pt x="1512" y="2393"/>
                  </a:lnTo>
                  <a:lnTo>
                    <a:pt x="1520" y="2426"/>
                  </a:lnTo>
                  <a:lnTo>
                    <a:pt x="1527" y="2441"/>
                  </a:lnTo>
                  <a:lnTo>
                    <a:pt x="1535" y="2446"/>
                  </a:lnTo>
                  <a:lnTo>
                    <a:pt x="1543" y="2460"/>
                  </a:lnTo>
                  <a:lnTo>
                    <a:pt x="1551" y="2470"/>
                  </a:lnTo>
                  <a:lnTo>
                    <a:pt x="1559" y="2424"/>
                  </a:lnTo>
                  <a:lnTo>
                    <a:pt x="1566" y="2348"/>
                  </a:lnTo>
                  <a:lnTo>
                    <a:pt x="1573" y="2389"/>
                  </a:lnTo>
                  <a:lnTo>
                    <a:pt x="1581" y="2354"/>
                  </a:lnTo>
                  <a:lnTo>
                    <a:pt x="1589" y="2249"/>
                  </a:lnTo>
                  <a:lnTo>
                    <a:pt x="1597" y="2426"/>
                  </a:lnTo>
                  <a:lnTo>
                    <a:pt x="1605" y="2369"/>
                  </a:lnTo>
                  <a:lnTo>
                    <a:pt x="1613" y="2455"/>
                  </a:lnTo>
                  <a:lnTo>
                    <a:pt x="1620" y="2476"/>
                  </a:lnTo>
                  <a:lnTo>
                    <a:pt x="1628" y="2399"/>
                  </a:lnTo>
                  <a:lnTo>
                    <a:pt x="1635" y="2420"/>
                  </a:lnTo>
                  <a:lnTo>
                    <a:pt x="1643" y="2419"/>
                  </a:lnTo>
                  <a:lnTo>
                    <a:pt x="1651" y="2411"/>
                  </a:lnTo>
                  <a:lnTo>
                    <a:pt x="1659" y="2313"/>
                  </a:lnTo>
                  <a:lnTo>
                    <a:pt x="1666" y="2371"/>
                  </a:lnTo>
                  <a:lnTo>
                    <a:pt x="1674" y="2368"/>
                  </a:lnTo>
                  <a:lnTo>
                    <a:pt x="1682" y="2319"/>
                  </a:lnTo>
                  <a:lnTo>
                    <a:pt x="1690" y="2331"/>
                  </a:lnTo>
                  <a:lnTo>
                    <a:pt x="1697" y="2345"/>
                  </a:lnTo>
                  <a:lnTo>
                    <a:pt x="1705" y="2341"/>
                  </a:lnTo>
                  <a:lnTo>
                    <a:pt x="1712" y="2355"/>
                  </a:lnTo>
                  <a:lnTo>
                    <a:pt x="1720" y="2249"/>
                  </a:lnTo>
                  <a:lnTo>
                    <a:pt x="1728" y="2203"/>
                  </a:lnTo>
                  <a:lnTo>
                    <a:pt x="1736" y="2248"/>
                  </a:lnTo>
                  <a:lnTo>
                    <a:pt x="1744" y="2269"/>
                  </a:lnTo>
                  <a:lnTo>
                    <a:pt x="1752" y="2285"/>
                  </a:lnTo>
                  <a:lnTo>
                    <a:pt x="1759" y="2278"/>
                  </a:lnTo>
                  <a:lnTo>
                    <a:pt x="1766" y="2206"/>
                  </a:lnTo>
                  <a:lnTo>
                    <a:pt x="1774" y="2291"/>
                  </a:lnTo>
                  <a:lnTo>
                    <a:pt x="1782" y="2308"/>
                  </a:lnTo>
                  <a:lnTo>
                    <a:pt x="1790" y="2220"/>
                  </a:lnTo>
                  <a:lnTo>
                    <a:pt x="1798" y="2196"/>
                  </a:lnTo>
                  <a:lnTo>
                    <a:pt x="1805" y="2160"/>
                  </a:lnTo>
                  <a:lnTo>
                    <a:pt x="1813" y="2145"/>
                  </a:lnTo>
                  <a:lnTo>
                    <a:pt x="1821" y="2273"/>
                  </a:lnTo>
                  <a:lnTo>
                    <a:pt x="1828" y="2146"/>
                  </a:lnTo>
                  <a:lnTo>
                    <a:pt x="1836" y="2069"/>
                  </a:lnTo>
                  <a:lnTo>
                    <a:pt x="1843" y="2083"/>
                  </a:lnTo>
                  <a:lnTo>
                    <a:pt x="1851" y="2090"/>
                  </a:lnTo>
                  <a:lnTo>
                    <a:pt x="1859" y="2124"/>
                  </a:lnTo>
                  <a:lnTo>
                    <a:pt x="1867" y="2185"/>
                  </a:lnTo>
                  <a:lnTo>
                    <a:pt x="1875" y="2210"/>
                  </a:lnTo>
                  <a:lnTo>
                    <a:pt x="1883" y="2191"/>
                  </a:lnTo>
                  <a:lnTo>
                    <a:pt x="1891" y="2215"/>
                  </a:lnTo>
                  <a:lnTo>
                    <a:pt x="1897" y="2213"/>
                  </a:lnTo>
                  <a:lnTo>
                    <a:pt x="1905" y="2195"/>
                  </a:lnTo>
                  <a:lnTo>
                    <a:pt x="1913" y="2245"/>
                  </a:lnTo>
                  <a:lnTo>
                    <a:pt x="1921" y="2239"/>
                  </a:lnTo>
                  <a:lnTo>
                    <a:pt x="1929" y="2163"/>
                  </a:lnTo>
                  <a:lnTo>
                    <a:pt x="1936" y="2269"/>
                  </a:lnTo>
                  <a:lnTo>
                    <a:pt x="1944" y="2271"/>
                  </a:lnTo>
                  <a:lnTo>
                    <a:pt x="1952" y="2283"/>
                  </a:lnTo>
                  <a:lnTo>
                    <a:pt x="1959" y="2344"/>
                  </a:lnTo>
                  <a:lnTo>
                    <a:pt x="1967" y="2375"/>
                  </a:lnTo>
                  <a:lnTo>
                    <a:pt x="1975" y="2404"/>
                  </a:lnTo>
                  <a:lnTo>
                    <a:pt x="1982" y="2446"/>
                  </a:lnTo>
                  <a:lnTo>
                    <a:pt x="1990" y="2531"/>
                  </a:lnTo>
                  <a:lnTo>
                    <a:pt x="1998" y="2415"/>
                  </a:lnTo>
                  <a:lnTo>
                    <a:pt x="2006" y="2530"/>
                  </a:lnTo>
                  <a:lnTo>
                    <a:pt x="2014" y="2628"/>
                  </a:lnTo>
                  <a:lnTo>
                    <a:pt x="2022" y="2715"/>
                  </a:lnTo>
                  <a:lnTo>
                    <a:pt x="2028" y="2803"/>
                  </a:lnTo>
                  <a:lnTo>
                    <a:pt x="2036" y="2766"/>
                  </a:lnTo>
                  <a:lnTo>
                    <a:pt x="2044" y="2894"/>
                  </a:lnTo>
                  <a:lnTo>
                    <a:pt x="2052" y="2979"/>
                  </a:lnTo>
                  <a:lnTo>
                    <a:pt x="2060" y="3088"/>
                  </a:lnTo>
                  <a:lnTo>
                    <a:pt x="2068" y="3119"/>
                  </a:lnTo>
                  <a:lnTo>
                    <a:pt x="2075" y="3123"/>
                  </a:lnTo>
                  <a:lnTo>
                    <a:pt x="2083" y="3331"/>
                  </a:lnTo>
                  <a:lnTo>
                    <a:pt x="2090" y="3350"/>
                  </a:lnTo>
                  <a:lnTo>
                    <a:pt x="2098" y="3400"/>
                  </a:lnTo>
                  <a:lnTo>
                    <a:pt x="2106" y="3480"/>
                  </a:lnTo>
                  <a:lnTo>
                    <a:pt x="2114" y="3566"/>
                  </a:lnTo>
                  <a:lnTo>
                    <a:pt x="2121" y="3580"/>
                  </a:lnTo>
                  <a:lnTo>
                    <a:pt x="2129" y="3621"/>
                  </a:lnTo>
                  <a:lnTo>
                    <a:pt x="2137" y="3640"/>
                  </a:lnTo>
                  <a:lnTo>
                    <a:pt x="2145" y="3733"/>
                  </a:lnTo>
                  <a:lnTo>
                    <a:pt x="2153" y="3651"/>
                  </a:lnTo>
                  <a:lnTo>
                    <a:pt x="2159" y="3766"/>
                  </a:lnTo>
                  <a:lnTo>
                    <a:pt x="2167" y="3700"/>
                  </a:lnTo>
                  <a:lnTo>
                    <a:pt x="2175" y="3684"/>
                  </a:lnTo>
                  <a:lnTo>
                    <a:pt x="2183" y="3585"/>
                  </a:lnTo>
                  <a:lnTo>
                    <a:pt x="2191" y="3378"/>
                  </a:lnTo>
                  <a:lnTo>
                    <a:pt x="2199" y="3294"/>
                  </a:lnTo>
                  <a:lnTo>
                    <a:pt x="2207" y="3226"/>
                  </a:lnTo>
                  <a:lnTo>
                    <a:pt x="2214" y="2975"/>
                  </a:lnTo>
                  <a:lnTo>
                    <a:pt x="2221" y="2931"/>
                  </a:lnTo>
                  <a:lnTo>
                    <a:pt x="2229" y="2558"/>
                  </a:lnTo>
                  <a:lnTo>
                    <a:pt x="2237" y="2333"/>
                  </a:lnTo>
                  <a:lnTo>
                    <a:pt x="2245" y="2059"/>
                  </a:lnTo>
                  <a:lnTo>
                    <a:pt x="2252" y="1789"/>
                  </a:lnTo>
                  <a:lnTo>
                    <a:pt x="2260" y="1563"/>
                  </a:lnTo>
                  <a:lnTo>
                    <a:pt x="2268" y="1364"/>
                  </a:lnTo>
                  <a:lnTo>
                    <a:pt x="2276" y="1045"/>
                  </a:lnTo>
                  <a:lnTo>
                    <a:pt x="2284" y="799"/>
                  </a:lnTo>
                  <a:lnTo>
                    <a:pt x="2291" y="601"/>
                  </a:lnTo>
                  <a:lnTo>
                    <a:pt x="2298" y="403"/>
                  </a:lnTo>
                  <a:lnTo>
                    <a:pt x="2306" y="246"/>
                  </a:lnTo>
                  <a:lnTo>
                    <a:pt x="2314" y="215"/>
                  </a:lnTo>
                  <a:lnTo>
                    <a:pt x="2322" y="0"/>
                  </a:lnTo>
                  <a:lnTo>
                    <a:pt x="2330" y="49"/>
                  </a:lnTo>
                  <a:lnTo>
                    <a:pt x="2338" y="3"/>
                  </a:lnTo>
                  <a:lnTo>
                    <a:pt x="2345" y="194"/>
                  </a:lnTo>
                  <a:lnTo>
                    <a:pt x="2352" y="254"/>
                  </a:lnTo>
                  <a:lnTo>
                    <a:pt x="2360" y="330"/>
                  </a:lnTo>
                  <a:lnTo>
                    <a:pt x="2368" y="605"/>
                  </a:lnTo>
                  <a:lnTo>
                    <a:pt x="2376" y="813"/>
                  </a:lnTo>
                  <a:lnTo>
                    <a:pt x="2384" y="1105"/>
                  </a:lnTo>
                  <a:lnTo>
                    <a:pt x="2391" y="1465"/>
                  </a:lnTo>
                  <a:lnTo>
                    <a:pt x="2399" y="1556"/>
                  </a:lnTo>
                  <a:lnTo>
                    <a:pt x="2407" y="1848"/>
                  </a:lnTo>
                  <a:lnTo>
                    <a:pt x="2415" y="2204"/>
                  </a:lnTo>
                  <a:lnTo>
                    <a:pt x="2422" y="2360"/>
                  </a:lnTo>
                  <a:lnTo>
                    <a:pt x="2429" y="2546"/>
                  </a:lnTo>
                  <a:lnTo>
                    <a:pt x="2437" y="2738"/>
                  </a:lnTo>
                  <a:lnTo>
                    <a:pt x="2445" y="2906"/>
                  </a:lnTo>
                  <a:lnTo>
                    <a:pt x="2453" y="3148"/>
                  </a:lnTo>
                  <a:lnTo>
                    <a:pt x="2461" y="3315"/>
                  </a:lnTo>
                  <a:lnTo>
                    <a:pt x="2469" y="3446"/>
                  </a:lnTo>
                  <a:lnTo>
                    <a:pt x="2477" y="3584"/>
                  </a:lnTo>
                  <a:lnTo>
                    <a:pt x="2483" y="3575"/>
                  </a:lnTo>
                  <a:lnTo>
                    <a:pt x="2491" y="3706"/>
                  </a:lnTo>
                  <a:lnTo>
                    <a:pt x="2499" y="3810"/>
                  </a:lnTo>
                  <a:lnTo>
                    <a:pt x="2507" y="3663"/>
                  </a:lnTo>
                  <a:lnTo>
                    <a:pt x="2515" y="3709"/>
                  </a:lnTo>
                  <a:lnTo>
                    <a:pt x="2522" y="3633"/>
                  </a:lnTo>
                  <a:lnTo>
                    <a:pt x="2530" y="3706"/>
                  </a:lnTo>
                  <a:lnTo>
                    <a:pt x="2538" y="3525"/>
                  </a:lnTo>
                  <a:lnTo>
                    <a:pt x="2546" y="3541"/>
                  </a:lnTo>
                  <a:lnTo>
                    <a:pt x="2553" y="3409"/>
                  </a:lnTo>
                  <a:lnTo>
                    <a:pt x="2561" y="3375"/>
                  </a:lnTo>
                  <a:lnTo>
                    <a:pt x="2568" y="3359"/>
                  </a:lnTo>
                  <a:lnTo>
                    <a:pt x="2576" y="3151"/>
                  </a:lnTo>
                  <a:lnTo>
                    <a:pt x="2584" y="3136"/>
                  </a:lnTo>
                  <a:lnTo>
                    <a:pt x="2592" y="3083"/>
                  </a:lnTo>
                  <a:lnTo>
                    <a:pt x="2600" y="2976"/>
                  </a:lnTo>
                  <a:lnTo>
                    <a:pt x="2608" y="2946"/>
                  </a:lnTo>
                  <a:lnTo>
                    <a:pt x="2614" y="2863"/>
                  </a:lnTo>
                  <a:lnTo>
                    <a:pt x="2622" y="2789"/>
                  </a:lnTo>
                  <a:lnTo>
                    <a:pt x="2630" y="2769"/>
                  </a:lnTo>
                  <a:lnTo>
                    <a:pt x="2638" y="2669"/>
                  </a:lnTo>
                  <a:lnTo>
                    <a:pt x="2646" y="2636"/>
                  </a:lnTo>
                  <a:lnTo>
                    <a:pt x="2654" y="2566"/>
                  </a:lnTo>
                  <a:lnTo>
                    <a:pt x="2661" y="2459"/>
                  </a:lnTo>
                  <a:lnTo>
                    <a:pt x="2669" y="2463"/>
                  </a:lnTo>
                  <a:lnTo>
                    <a:pt x="2677" y="2425"/>
                  </a:lnTo>
                  <a:lnTo>
                    <a:pt x="2684" y="2363"/>
                  </a:lnTo>
                  <a:lnTo>
                    <a:pt x="2692" y="2281"/>
                  </a:lnTo>
                  <a:lnTo>
                    <a:pt x="2700" y="2366"/>
                  </a:lnTo>
                  <a:lnTo>
                    <a:pt x="2707" y="2245"/>
                  </a:lnTo>
                  <a:lnTo>
                    <a:pt x="2715" y="2246"/>
                  </a:lnTo>
                  <a:lnTo>
                    <a:pt x="2723" y="2221"/>
                  </a:lnTo>
                  <a:lnTo>
                    <a:pt x="2731" y="2244"/>
                  </a:lnTo>
                  <a:lnTo>
                    <a:pt x="2739" y="2249"/>
                  </a:lnTo>
                  <a:lnTo>
                    <a:pt x="2745" y="2200"/>
                  </a:lnTo>
                  <a:lnTo>
                    <a:pt x="2753" y="2220"/>
                  </a:lnTo>
                  <a:lnTo>
                    <a:pt x="2761" y="2233"/>
                  </a:lnTo>
                  <a:lnTo>
                    <a:pt x="2769" y="2200"/>
                  </a:lnTo>
                  <a:lnTo>
                    <a:pt x="2777" y="2143"/>
                  </a:lnTo>
                  <a:lnTo>
                    <a:pt x="2785" y="2118"/>
                  </a:lnTo>
                  <a:lnTo>
                    <a:pt x="2793" y="2104"/>
                  </a:lnTo>
                  <a:lnTo>
                    <a:pt x="2800" y="2179"/>
                  </a:lnTo>
                  <a:lnTo>
                    <a:pt x="2808" y="2088"/>
                  </a:lnTo>
                  <a:lnTo>
                    <a:pt x="2815" y="2134"/>
                  </a:lnTo>
                  <a:lnTo>
                    <a:pt x="2823" y="2163"/>
                  </a:lnTo>
                  <a:lnTo>
                    <a:pt x="2831" y="2231"/>
                  </a:lnTo>
                  <a:lnTo>
                    <a:pt x="2838" y="2220"/>
                  </a:lnTo>
                  <a:lnTo>
                    <a:pt x="2846" y="2210"/>
                  </a:lnTo>
                  <a:lnTo>
                    <a:pt x="2854" y="2209"/>
                  </a:lnTo>
                  <a:lnTo>
                    <a:pt x="2862" y="2173"/>
                  </a:lnTo>
                  <a:lnTo>
                    <a:pt x="2870" y="2199"/>
                  </a:lnTo>
                  <a:lnTo>
                    <a:pt x="2877" y="2193"/>
                  </a:lnTo>
                  <a:lnTo>
                    <a:pt x="2884" y="2143"/>
                  </a:lnTo>
                  <a:lnTo>
                    <a:pt x="2892" y="2199"/>
                  </a:lnTo>
                  <a:lnTo>
                    <a:pt x="2900" y="2181"/>
                  </a:lnTo>
                  <a:lnTo>
                    <a:pt x="2908" y="2250"/>
                  </a:lnTo>
                  <a:lnTo>
                    <a:pt x="2916" y="2176"/>
                  </a:lnTo>
                  <a:lnTo>
                    <a:pt x="2924" y="2275"/>
                  </a:lnTo>
                  <a:lnTo>
                    <a:pt x="2931" y="2394"/>
                  </a:lnTo>
                  <a:lnTo>
                    <a:pt x="2939" y="2213"/>
                  </a:lnTo>
                  <a:lnTo>
                    <a:pt x="2946" y="2183"/>
                  </a:lnTo>
                  <a:lnTo>
                    <a:pt x="2954" y="2321"/>
                  </a:lnTo>
                  <a:lnTo>
                    <a:pt x="2962" y="2466"/>
                  </a:lnTo>
                  <a:lnTo>
                    <a:pt x="2970" y="2238"/>
                  </a:lnTo>
                  <a:lnTo>
                    <a:pt x="2977" y="2314"/>
                  </a:lnTo>
                  <a:lnTo>
                    <a:pt x="2985" y="2409"/>
                  </a:lnTo>
                  <a:lnTo>
                    <a:pt x="2993" y="2458"/>
                  </a:lnTo>
                  <a:lnTo>
                    <a:pt x="3001" y="2445"/>
                  </a:lnTo>
                  <a:lnTo>
                    <a:pt x="3008" y="2308"/>
                  </a:lnTo>
                  <a:lnTo>
                    <a:pt x="3016" y="2390"/>
                  </a:lnTo>
                  <a:lnTo>
                    <a:pt x="3023" y="2301"/>
                  </a:lnTo>
                  <a:lnTo>
                    <a:pt x="3031" y="2348"/>
                  </a:lnTo>
                  <a:lnTo>
                    <a:pt x="3039" y="2336"/>
                  </a:lnTo>
                  <a:lnTo>
                    <a:pt x="3047" y="2483"/>
                  </a:lnTo>
                  <a:lnTo>
                    <a:pt x="3055" y="2583"/>
                  </a:lnTo>
                  <a:lnTo>
                    <a:pt x="3063" y="2438"/>
                  </a:lnTo>
                  <a:lnTo>
                    <a:pt x="3070" y="2404"/>
                  </a:lnTo>
                  <a:lnTo>
                    <a:pt x="3077" y="2354"/>
                  </a:lnTo>
                  <a:lnTo>
                    <a:pt x="3085" y="2363"/>
                  </a:lnTo>
                  <a:lnTo>
                    <a:pt x="3093" y="2413"/>
                  </a:lnTo>
                  <a:lnTo>
                    <a:pt x="3101" y="2428"/>
                  </a:lnTo>
                  <a:lnTo>
                    <a:pt x="3109" y="2340"/>
                  </a:lnTo>
                  <a:lnTo>
                    <a:pt x="3116" y="2390"/>
                  </a:lnTo>
                  <a:lnTo>
                    <a:pt x="3124" y="2400"/>
                  </a:lnTo>
                  <a:lnTo>
                    <a:pt x="3132" y="2411"/>
                  </a:lnTo>
                  <a:lnTo>
                    <a:pt x="3139" y="2379"/>
                  </a:lnTo>
                  <a:lnTo>
                    <a:pt x="3147" y="2489"/>
                  </a:lnTo>
                  <a:lnTo>
                    <a:pt x="3154" y="2346"/>
                  </a:lnTo>
                  <a:lnTo>
                    <a:pt x="3162" y="2506"/>
                  </a:lnTo>
                  <a:lnTo>
                    <a:pt x="3170" y="2311"/>
                  </a:lnTo>
                  <a:lnTo>
                    <a:pt x="3178" y="2428"/>
                  </a:lnTo>
                  <a:lnTo>
                    <a:pt x="3186" y="2339"/>
                  </a:lnTo>
                  <a:lnTo>
                    <a:pt x="3194" y="2486"/>
                  </a:lnTo>
                  <a:lnTo>
                    <a:pt x="3202" y="2411"/>
                  </a:lnTo>
                  <a:lnTo>
                    <a:pt x="3208" y="2506"/>
                  </a:lnTo>
                  <a:lnTo>
                    <a:pt x="3216" y="2549"/>
                  </a:lnTo>
                  <a:lnTo>
                    <a:pt x="3224" y="2471"/>
                  </a:lnTo>
                  <a:lnTo>
                    <a:pt x="3232" y="2451"/>
                  </a:lnTo>
                  <a:lnTo>
                    <a:pt x="3240" y="2453"/>
                  </a:lnTo>
                  <a:lnTo>
                    <a:pt x="3247" y="2461"/>
                  </a:lnTo>
                  <a:lnTo>
                    <a:pt x="3255" y="2319"/>
                  </a:lnTo>
                  <a:lnTo>
                    <a:pt x="3263" y="2456"/>
                  </a:lnTo>
                  <a:lnTo>
                    <a:pt x="3270" y="2444"/>
                  </a:lnTo>
                  <a:lnTo>
                    <a:pt x="3278" y="2404"/>
                  </a:lnTo>
                  <a:lnTo>
                    <a:pt x="3286" y="2404"/>
                  </a:lnTo>
                  <a:lnTo>
                    <a:pt x="3293" y="2451"/>
                  </a:lnTo>
                  <a:lnTo>
                    <a:pt x="3301" y="2401"/>
                  </a:lnTo>
                  <a:lnTo>
                    <a:pt x="3309" y="2411"/>
                  </a:lnTo>
                  <a:lnTo>
                    <a:pt x="3317" y="2438"/>
                  </a:lnTo>
                  <a:lnTo>
                    <a:pt x="3325" y="2405"/>
                  </a:lnTo>
                  <a:lnTo>
                    <a:pt x="3333" y="2445"/>
                  </a:lnTo>
                  <a:lnTo>
                    <a:pt x="3339" y="2408"/>
                  </a:lnTo>
                  <a:lnTo>
                    <a:pt x="3347" y="2521"/>
                  </a:lnTo>
                  <a:lnTo>
                    <a:pt x="3355" y="2406"/>
                  </a:lnTo>
                  <a:lnTo>
                    <a:pt x="3363" y="2475"/>
                  </a:lnTo>
                  <a:lnTo>
                    <a:pt x="3371" y="2309"/>
                  </a:lnTo>
                  <a:lnTo>
                    <a:pt x="3379" y="2489"/>
                  </a:lnTo>
                  <a:lnTo>
                    <a:pt x="3386" y="2450"/>
                  </a:lnTo>
                  <a:lnTo>
                    <a:pt x="3394" y="2450"/>
                  </a:lnTo>
                  <a:lnTo>
                    <a:pt x="3401" y="2465"/>
                  </a:lnTo>
                  <a:lnTo>
                    <a:pt x="3409" y="2471"/>
                  </a:lnTo>
                  <a:lnTo>
                    <a:pt x="3417" y="2335"/>
                  </a:lnTo>
                  <a:lnTo>
                    <a:pt x="3425" y="2435"/>
                  </a:lnTo>
                  <a:lnTo>
                    <a:pt x="3432" y="2431"/>
                  </a:lnTo>
                  <a:lnTo>
                    <a:pt x="3440" y="2388"/>
                  </a:lnTo>
                  <a:lnTo>
                    <a:pt x="3448" y="2351"/>
                  </a:lnTo>
                  <a:lnTo>
                    <a:pt x="3456" y="2335"/>
                  </a:lnTo>
                  <a:lnTo>
                    <a:pt x="3464" y="2289"/>
                  </a:lnTo>
                  <a:lnTo>
                    <a:pt x="3470" y="2409"/>
                  </a:lnTo>
                  <a:lnTo>
                    <a:pt x="3478" y="2310"/>
                  </a:lnTo>
                  <a:lnTo>
                    <a:pt x="3486" y="2344"/>
                  </a:lnTo>
                  <a:lnTo>
                    <a:pt x="3494" y="2373"/>
                  </a:lnTo>
                  <a:lnTo>
                    <a:pt x="3502" y="2410"/>
                  </a:lnTo>
                  <a:lnTo>
                    <a:pt x="3510" y="2351"/>
                  </a:lnTo>
                  <a:lnTo>
                    <a:pt x="3518" y="2381"/>
                  </a:lnTo>
                  <a:lnTo>
                    <a:pt x="3525" y="2483"/>
                  </a:lnTo>
                  <a:lnTo>
                    <a:pt x="3532" y="2366"/>
                  </a:lnTo>
                  <a:lnTo>
                    <a:pt x="3540" y="2388"/>
                  </a:lnTo>
                  <a:lnTo>
                    <a:pt x="3548" y="2465"/>
                  </a:lnTo>
                  <a:lnTo>
                    <a:pt x="3556" y="2410"/>
                  </a:lnTo>
                  <a:lnTo>
                    <a:pt x="3563" y="2456"/>
                  </a:lnTo>
                  <a:lnTo>
                    <a:pt x="3571" y="2403"/>
                  </a:lnTo>
                  <a:lnTo>
                    <a:pt x="3579" y="2365"/>
                  </a:lnTo>
                  <a:lnTo>
                    <a:pt x="3587" y="2421"/>
                  </a:lnTo>
                  <a:lnTo>
                    <a:pt x="3595" y="2375"/>
                  </a:lnTo>
                  <a:lnTo>
                    <a:pt x="3602" y="2368"/>
                  </a:lnTo>
                  <a:lnTo>
                    <a:pt x="3609" y="2361"/>
                  </a:lnTo>
                  <a:lnTo>
                    <a:pt x="3617" y="2389"/>
                  </a:lnTo>
                  <a:lnTo>
                    <a:pt x="3625" y="2416"/>
                  </a:lnTo>
                  <a:lnTo>
                    <a:pt x="3633" y="2389"/>
                  </a:lnTo>
                  <a:lnTo>
                    <a:pt x="3641" y="2385"/>
                  </a:lnTo>
                  <a:lnTo>
                    <a:pt x="3649" y="2406"/>
                  </a:lnTo>
                  <a:lnTo>
                    <a:pt x="3656" y="2298"/>
                  </a:lnTo>
                  <a:lnTo>
                    <a:pt x="3663" y="2291"/>
                  </a:lnTo>
                  <a:lnTo>
                    <a:pt x="3671" y="2363"/>
                  </a:lnTo>
                  <a:lnTo>
                    <a:pt x="3679" y="2310"/>
                  </a:lnTo>
                  <a:lnTo>
                    <a:pt x="3687" y="2328"/>
                  </a:lnTo>
                  <a:lnTo>
                    <a:pt x="3695" y="2338"/>
                  </a:lnTo>
                  <a:lnTo>
                    <a:pt x="3702" y="2421"/>
                  </a:lnTo>
                  <a:lnTo>
                    <a:pt x="3710" y="2470"/>
                  </a:lnTo>
                  <a:lnTo>
                    <a:pt x="3718" y="2446"/>
                  </a:lnTo>
                  <a:lnTo>
                    <a:pt x="3726" y="2398"/>
                  </a:lnTo>
                  <a:lnTo>
                    <a:pt x="3733" y="2421"/>
                  </a:lnTo>
                  <a:lnTo>
                    <a:pt x="3741" y="2418"/>
                  </a:lnTo>
                  <a:lnTo>
                    <a:pt x="3748" y="2370"/>
                  </a:lnTo>
                  <a:lnTo>
                    <a:pt x="3756" y="2380"/>
                  </a:lnTo>
                  <a:lnTo>
                    <a:pt x="3764" y="2524"/>
                  </a:lnTo>
                  <a:lnTo>
                    <a:pt x="3772" y="2463"/>
                  </a:lnTo>
                  <a:lnTo>
                    <a:pt x="3780" y="2401"/>
                  </a:lnTo>
                  <a:lnTo>
                    <a:pt x="3788" y="2429"/>
                  </a:lnTo>
                  <a:lnTo>
                    <a:pt x="3794" y="2471"/>
                  </a:lnTo>
                  <a:lnTo>
                    <a:pt x="3802" y="2338"/>
                  </a:lnTo>
                  <a:lnTo>
                    <a:pt x="3810" y="2376"/>
                  </a:lnTo>
                  <a:lnTo>
                    <a:pt x="3818" y="2418"/>
                  </a:lnTo>
                  <a:lnTo>
                    <a:pt x="3826" y="2521"/>
                  </a:lnTo>
                  <a:lnTo>
                    <a:pt x="3834" y="2395"/>
                  </a:lnTo>
                  <a:lnTo>
                    <a:pt x="3841" y="2498"/>
                  </a:lnTo>
                  <a:lnTo>
                    <a:pt x="3849" y="2501"/>
                  </a:lnTo>
                  <a:lnTo>
                    <a:pt x="3857" y="2366"/>
                  </a:lnTo>
                  <a:lnTo>
                    <a:pt x="3864" y="2463"/>
                  </a:lnTo>
                  <a:lnTo>
                    <a:pt x="3872" y="2439"/>
                  </a:lnTo>
                  <a:lnTo>
                    <a:pt x="3879" y="2421"/>
                  </a:lnTo>
                  <a:lnTo>
                    <a:pt x="3887" y="2473"/>
                  </a:lnTo>
                  <a:lnTo>
                    <a:pt x="3895" y="2320"/>
                  </a:lnTo>
                  <a:lnTo>
                    <a:pt x="3903" y="2455"/>
                  </a:lnTo>
                  <a:lnTo>
                    <a:pt x="3911" y="2420"/>
                  </a:lnTo>
                  <a:lnTo>
                    <a:pt x="3919" y="2394"/>
                  </a:lnTo>
                  <a:lnTo>
                    <a:pt x="3925" y="2375"/>
                  </a:lnTo>
                  <a:lnTo>
                    <a:pt x="3933" y="2379"/>
                  </a:lnTo>
                  <a:lnTo>
                    <a:pt x="3941" y="2404"/>
                  </a:lnTo>
                  <a:lnTo>
                    <a:pt x="3949" y="2386"/>
                  </a:lnTo>
                  <a:lnTo>
                    <a:pt x="3957" y="2466"/>
                  </a:lnTo>
                  <a:lnTo>
                    <a:pt x="3965" y="2483"/>
                  </a:lnTo>
                  <a:lnTo>
                    <a:pt x="3972" y="2416"/>
                  </a:lnTo>
                  <a:lnTo>
                    <a:pt x="3980" y="2416"/>
                  </a:lnTo>
                  <a:lnTo>
                    <a:pt x="3988" y="2476"/>
                  </a:lnTo>
                  <a:lnTo>
                    <a:pt x="3995" y="2541"/>
                  </a:lnTo>
                  <a:lnTo>
                    <a:pt x="4003" y="2416"/>
                  </a:lnTo>
                  <a:lnTo>
                    <a:pt x="4011" y="2440"/>
                  </a:lnTo>
                  <a:lnTo>
                    <a:pt x="4018" y="2396"/>
                  </a:lnTo>
                  <a:lnTo>
                    <a:pt x="4026" y="2444"/>
                  </a:lnTo>
                  <a:lnTo>
                    <a:pt x="4034" y="2405"/>
                  </a:lnTo>
                  <a:lnTo>
                    <a:pt x="4042" y="2444"/>
                  </a:lnTo>
                  <a:lnTo>
                    <a:pt x="4050" y="2468"/>
                  </a:lnTo>
                  <a:lnTo>
                    <a:pt x="4056" y="2459"/>
                  </a:lnTo>
                  <a:lnTo>
                    <a:pt x="4064" y="2426"/>
                  </a:lnTo>
                  <a:lnTo>
                    <a:pt x="4072" y="2350"/>
                  </a:lnTo>
                  <a:lnTo>
                    <a:pt x="4080" y="2488"/>
                  </a:lnTo>
                  <a:lnTo>
                    <a:pt x="4088" y="2464"/>
                  </a:lnTo>
                  <a:lnTo>
                    <a:pt x="4096" y="2428"/>
                  </a:lnTo>
                  <a:lnTo>
                    <a:pt x="4104" y="2409"/>
                  </a:lnTo>
                  <a:lnTo>
                    <a:pt x="4111" y="2450"/>
                  </a:lnTo>
                  <a:lnTo>
                    <a:pt x="4119" y="2349"/>
                  </a:lnTo>
                  <a:lnTo>
                    <a:pt x="4126" y="2305"/>
                  </a:lnTo>
                  <a:lnTo>
                    <a:pt x="4134" y="2284"/>
                  </a:lnTo>
                  <a:lnTo>
                    <a:pt x="4142" y="2323"/>
                  </a:lnTo>
                  <a:lnTo>
                    <a:pt x="4149" y="2409"/>
                  </a:lnTo>
                  <a:lnTo>
                    <a:pt x="4157" y="2464"/>
                  </a:lnTo>
                  <a:lnTo>
                    <a:pt x="4165" y="2549"/>
                  </a:lnTo>
                  <a:lnTo>
                    <a:pt x="4173" y="2543"/>
                  </a:lnTo>
                  <a:lnTo>
                    <a:pt x="4181" y="2538"/>
                  </a:lnTo>
                  <a:lnTo>
                    <a:pt x="4188" y="2621"/>
                  </a:lnTo>
                  <a:lnTo>
                    <a:pt x="4195" y="2475"/>
                  </a:lnTo>
                  <a:lnTo>
                    <a:pt x="4203" y="2601"/>
                  </a:lnTo>
                  <a:lnTo>
                    <a:pt x="4211" y="2525"/>
                  </a:lnTo>
                  <a:lnTo>
                    <a:pt x="4219" y="2438"/>
                  </a:lnTo>
                  <a:lnTo>
                    <a:pt x="4227" y="2544"/>
                  </a:lnTo>
                  <a:lnTo>
                    <a:pt x="4235" y="2446"/>
                  </a:lnTo>
                  <a:lnTo>
                    <a:pt x="4242" y="2508"/>
                  </a:lnTo>
                  <a:lnTo>
                    <a:pt x="4250" y="2523"/>
                  </a:lnTo>
                  <a:lnTo>
                    <a:pt x="4257" y="2508"/>
                  </a:lnTo>
                  <a:lnTo>
                    <a:pt x="4265" y="2533"/>
                  </a:lnTo>
                  <a:lnTo>
                    <a:pt x="4273" y="2520"/>
                  </a:lnTo>
                  <a:lnTo>
                    <a:pt x="4281" y="2559"/>
                  </a:lnTo>
                  <a:lnTo>
                    <a:pt x="4288" y="2494"/>
                  </a:lnTo>
                  <a:lnTo>
                    <a:pt x="4296" y="2539"/>
                  </a:lnTo>
                  <a:lnTo>
                    <a:pt x="4304" y="2584"/>
                  </a:lnTo>
                  <a:lnTo>
                    <a:pt x="4312" y="2520"/>
                  </a:lnTo>
                  <a:lnTo>
                    <a:pt x="4319" y="2568"/>
                  </a:lnTo>
                  <a:lnTo>
                    <a:pt x="4327" y="2588"/>
                  </a:lnTo>
                  <a:lnTo>
                    <a:pt x="4334" y="2559"/>
                  </a:lnTo>
                  <a:lnTo>
                    <a:pt x="4342" y="2560"/>
                  </a:lnTo>
                  <a:lnTo>
                    <a:pt x="4350" y="2530"/>
                  </a:lnTo>
                  <a:lnTo>
                    <a:pt x="4358" y="2480"/>
                  </a:lnTo>
                  <a:lnTo>
                    <a:pt x="4366" y="2636"/>
                  </a:lnTo>
                  <a:lnTo>
                    <a:pt x="4374" y="2546"/>
                  </a:lnTo>
                  <a:lnTo>
                    <a:pt x="4381" y="2594"/>
                  </a:lnTo>
                  <a:lnTo>
                    <a:pt x="4388" y="2469"/>
                  </a:lnTo>
                  <a:lnTo>
                    <a:pt x="4396" y="2470"/>
                  </a:lnTo>
                  <a:lnTo>
                    <a:pt x="4404" y="2590"/>
                  </a:lnTo>
                  <a:lnTo>
                    <a:pt x="4412" y="2555"/>
                  </a:lnTo>
                  <a:lnTo>
                    <a:pt x="4420" y="2581"/>
                  </a:lnTo>
                  <a:lnTo>
                    <a:pt x="4427" y="2466"/>
                  </a:lnTo>
                  <a:lnTo>
                    <a:pt x="4435" y="2321"/>
                  </a:lnTo>
                  <a:lnTo>
                    <a:pt x="4443" y="2483"/>
                  </a:lnTo>
                  <a:lnTo>
                    <a:pt x="4450" y="2485"/>
                  </a:lnTo>
                  <a:lnTo>
                    <a:pt x="4458" y="2611"/>
                  </a:lnTo>
                  <a:lnTo>
                    <a:pt x="4465" y="2649"/>
                  </a:lnTo>
                  <a:lnTo>
                    <a:pt x="4473" y="2564"/>
                  </a:lnTo>
                  <a:lnTo>
                    <a:pt x="4481" y="2599"/>
                  </a:lnTo>
                  <a:lnTo>
                    <a:pt x="4489" y="2531"/>
                  </a:lnTo>
                  <a:lnTo>
                    <a:pt x="4497" y="2489"/>
                  </a:lnTo>
                  <a:lnTo>
                    <a:pt x="4505" y="2615"/>
                  </a:lnTo>
                  <a:lnTo>
                    <a:pt x="4513" y="2484"/>
                  </a:lnTo>
                  <a:lnTo>
                    <a:pt x="4519" y="2419"/>
                  </a:lnTo>
                  <a:lnTo>
                    <a:pt x="4527" y="2563"/>
                  </a:lnTo>
                  <a:lnTo>
                    <a:pt x="4535" y="2600"/>
                  </a:lnTo>
                  <a:lnTo>
                    <a:pt x="4543" y="2535"/>
                  </a:lnTo>
                  <a:lnTo>
                    <a:pt x="4551" y="2601"/>
                  </a:lnTo>
                  <a:lnTo>
                    <a:pt x="4558" y="2676"/>
                  </a:lnTo>
                  <a:lnTo>
                    <a:pt x="4566" y="2553"/>
                  </a:lnTo>
                  <a:lnTo>
                    <a:pt x="4574" y="2514"/>
                  </a:lnTo>
                  <a:lnTo>
                    <a:pt x="4581" y="2556"/>
                  </a:lnTo>
                  <a:lnTo>
                    <a:pt x="4589" y="2528"/>
                  </a:lnTo>
                  <a:lnTo>
                    <a:pt x="4597" y="2569"/>
                  </a:lnTo>
                  <a:lnTo>
                    <a:pt x="4604" y="2460"/>
                  </a:lnTo>
                  <a:lnTo>
                    <a:pt x="4612" y="2566"/>
                  </a:lnTo>
                  <a:lnTo>
                    <a:pt x="4620" y="2549"/>
                  </a:lnTo>
                  <a:lnTo>
                    <a:pt x="4628" y="2604"/>
                  </a:lnTo>
                  <a:lnTo>
                    <a:pt x="4636" y="2675"/>
                  </a:lnTo>
                  <a:lnTo>
                    <a:pt x="4644" y="2578"/>
                  </a:lnTo>
                  <a:lnTo>
                    <a:pt x="4650" y="2564"/>
                  </a:lnTo>
                  <a:lnTo>
                    <a:pt x="4658" y="2553"/>
                  </a:lnTo>
                  <a:lnTo>
                    <a:pt x="4666" y="2608"/>
                  </a:lnTo>
                  <a:lnTo>
                    <a:pt x="4674" y="2655"/>
                  </a:lnTo>
                  <a:lnTo>
                    <a:pt x="4682" y="2601"/>
                  </a:lnTo>
                  <a:lnTo>
                    <a:pt x="4690" y="2593"/>
                  </a:lnTo>
                  <a:lnTo>
                    <a:pt x="4697" y="2635"/>
                  </a:lnTo>
                  <a:lnTo>
                    <a:pt x="4705" y="2576"/>
                  </a:lnTo>
                  <a:lnTo>
                    <a:pt x="4712" y="2635"/>
                  </a:lnTo>
                  <a:lnTo>
                    <a:pt x="4720" y="2556"/>
                  </a:lnTo>
                  <a:lnTo>
                    <a:pt x="4728" y="2564"/>
                  </a:lnTo>
                  <a:lnTo>
                    <a:pt x="4736" y="2560"/>
                  </a:lnTo>
                  <a:lnTo>
                    <a:pt x="4743" y="2535"/>
                  </a:lnTo>
                  <a:lnTo>
                    <a:pt x="4751" y="2594"/>
                  </a:lnTo>
                  <a:lnTo>
                    <a:pt x="4759" y="2568"/>
                  </a:lnTo>
                  <a:lnTo>
                    <a:pt x="4767" y="2525"/>
                  </a:lnTo>
                  <a:lnTo>
                    <a:pt x="4775" y="2543"/>
                  </a:lnTo>
                  <a:lnTo>
                    <a:pt x="4781" y="2530"/>
                  </a:lnTo>
                  <a:lnTo>
                    <a:pt x="4789" y="2520"/>
                  </a:lnTo>
                  <a:lnTo>
                    <a:pt x="4797" y="2430"/>
                  </a:lnTo>
                  <a:lnTo>
                    <a:pt x="4805" y="2451"/>
                  </a:lnTo>
                  <a:lnTo>
                    <a:pt x="4813" y="2690"/>
                  </a:lnTo>
                  <a:lnTo>
                    <a:pt x="4821" y="2660"/>
                  </a:lnTo>
                  <a:lnTo>
                    <a:pt x="4829" y="2641"/>
                  </a:lnTo>
                  <a:lnTo>
                    <a:pt x="4836" y="2660"/>
                  </a:lnTo>
                  <a:lnTo>
                    <a:pt x="4843" y="2700"/>
                  </a:lnTo>
                  <a:lnTo>
                    <a:pt x="4851" y="2766"/>
                  </a:lnTo>
                  <a:lnTo>
                    <a:pt x="4859" y="2604"/>
                  </a:lnTo>
                  <a:lnTo>
                    <a:pt x="4867" y="256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536576" y="2795588"/>
              <a:ext cx="2584450" cy="2105025"/>
            </a:xfrm>
            <a:custGeom>
              <a:avLst/>
              <a:gdLst/>
              <a:ahLst/>
              <a:cxnLst>
                <a:cxn ang="0">
                  <a:pos x="69" y="2713"/>
                </a:cxn>
                <a:cxn ang="0">
                  <a:pos x="154" y="2679"/>
                </a:cxn>
                <a:cxn ang="0">
                  <a:pos x="239" y="2648"/>
                </a:cxn>
                <a:cxn ang="0">
                  <a:pos x="326" y="2619"/>
                </a:cxn>
                <a:cxn ang="0">
                  <a:pos x="411" y="2591"/>
                </a:cxn>
                <a:cxn ang="0">
                  <a:pos x="497" y="2568"/>
                </a:cxn>
                <a:cxn ang="0">
                  <a:pos x="582" y="2545"/>
                </a:cxn>
                <a:cxn ang="0">
                  <a:pos x="669" y="2524"/>
                </a:cxn>
                <a:cxn ang="0">
                  <a:pos x="754" y="2506"/>
                </a:cxn>
                <a:cxn ang="0">
                  <a:pos x="840" y="2485"/>
                </a:cxn>
                <a:cxn ang="0">
                  <a:pos x="925" y="2471"/>
                </a:cxn>
                <a:cxn ang="0">
                  <a:pos x="1012" y="2459"/>
                </a:cxn>
                <a:cxn ang="0">
                  <a:pos x="1097" y="2451"/>
                </a:cxn>
                <a:cxn ang="0">
                  <a:pos x="1183" y="2460"/>
                </a:cxn>
                <a:cxn ang="0">
                  <a:pos x="1268" y="2475"/>
                </a:cxn>
                <a:cxn ang="0">
                  <a:pos x="1354" y="2510"/>
                </a:cxn>
                <a:cxn ang="0">
                  <a:pos x="1440" y="2541"/>
                </a:cxn>
                <a:cxn ang="0">
                  <a:pos x="1526" y="2548"/>
                </a:cxn>
                <a:cxn ang="0">
                  <a:pos x="1611" y="2506"/>
                </a:cxn>
                <a:cxn ang="0">
                  <a:pos x="1696" y="2379"/>
                </a:cxn>
                <a:cxn ang="0">
                  <a:pos x="1782" y="2206"/>
                </a:cxn>
                <a:cxn ang="0">
                  <a:pos x="1868" y="2113"/>
                </a:cxn>
                <a:cxn ang="0">
                  <a:pos x="1954" y="2348"/>
                </a:cxn>
                <a:cxn ang="0">
                  <a:pos x="2039" y="3109"/>
                </a:cxn>
                <a:cxn ang="0">
                  <a:pos x="2125" y="3946"/>
                </a:cxn>
                <a:cxn ang="0">
                  <a:pos x="2211" y="3061"/>
                </a:cxn>
                <a:cxn ang="0">
                  <a:pos x="2297" y="395"/>
                </a:cxn>
                <a:cxn ang="0">
                  <a:pos x="2382" y="841"/>
                </a:cxn>
                <a:cxn ang="0">
                  <a:pos x="2468" y="3466"/>
                </a:cxn>
                <a:cxn ang="0">
                  <a:pos x="2553" y="3841"/>
                </a:cxn>
                <a:cxn ang="0">
                  <a:pos x="2640" y="2919"/>
                </a:cxn>
                <a:cxn ang="0">
                  <a:pos x="2725" y="2261"/>
                </a:cxn>
                <a:cxn ang="0">
                  <a:pos x="2811" y="2113"/>
                </a:cxn>
                <a:cxn ang="0">
                  <a:pos x="2896" y="2243"/>
                </a:cxn>
                <a:cxn ang="0">
                  <a:pos x="2983" y="2409"/>
                </a:cxn>
                <a:cxn ang="0">
                  <a:pos x="3068" y="2521"/>
                </a:cxn>
                <a:cxn ang="0">
                  <a:pos x="3153" y="2551"/>
                </a:cxn>
                <a:cxn ang="0">
                  <a:pos x="3239" y="2534"/>
                </a:cxn>
                <a:cxn ang="0">
                  <a:pos x="3324" y="2504"/>
                </a:cxn>
                <a:cxn ang="0">
                  <a:pos x="3411" y="2470"/>
                </a:cxn>
                <a:cxn ang="0">
                  <a:pos x="3496" y="2458"/>
                </a:cxn>
                <a:cxn ang="0">
                  <a:pos x="3582" y="2454"/>
                </a:cxn>
                <a:cxn ang="0">
                  <a:pos x="3667" y="2459"/>
                </a:cxn>
                <a:cxn ang="0">
                  <a:pos x="3753" y="2475"/>
                </a:cxn>
                <a:cxn ang="0">
                  <a:pos x="3839" y="2489"/>
                </a:cxn>
                <a:cxn ang="0">
                  <a:pos x="3925" y="2509"/>
                </a:cxn>
                <a:cxn ang="0">
                  <a:pos x="4010" y="2529"/>
                </a:cxn>
                <a:cxn ang="0">
                  <a:pos x="4096" y="2549"/>
                </a:cxn>
                <a:cxn ang="0">
                  <a:pos x="4182" y="2573"/>
                </a:cxn>
                <a:cxn ang="0">
                  <a:pos x="4268" y="2596"/>
                </a:cxn>
                <a:cxn ang="0">
                  <a:pos x="4353" y="2624"/>
                </a:cxn>
                <a:cxn ang="0">
                  <a:pos x="4439" y="2654"/>
                </a:cxn>
                <a:cxn ang="0">
                  <a:pos x="4524" y="2685"/>
                </a:cxn>
                <a:cxn ang="0">
                  <a:pos x="4610" y="2720"/>
                </a:cxn>
                <a:cxn ang="0">
                  <a:pos x="4696" y="2756"/>
                </a:cxn>
                <a:cxn ang="0">
                  <a:pos x="4781" y="2794"/>
                </a:cxn>
                <a:cxn ang="0">
                  <a:pos x="4867" y="2833"/>
                </a:cxn>
              </a:cxnLst>
              <a:rect l="0" t="0" r="r" b="b"/>
              <a:pathLst>
                <a:path w="4884" h="3980">
                  <a:moveTo>
                    <a:pt x="0" y="2741"/>
                  </a:moveTo>
                  <a:lnTo>
                    <a:pt x="18" y="2734"/>
                  </a:lnTo>
                  <a:lnTo>
                    <a:pt x="34" y="2726"/>
                  </a:lnTo>
                  <a:lnTo>
                    <a:pt x="51" y="2720"/>
                  </a:lnTo>
                  <a:lnTo>
                    <a:pt x="69" y="2713"/>
                  </a:lnTo>
                  <a:lnTo>
                    <a:pt x="86" y="2706"/>
                  </a:lnTo>
                  <a:lnTo>
                    <a:pt x="103" y="2699"/>
                  </a:lnTo>
                  <a:lnTo>
                    <a:pt x="120" y="2693"/>
                  </a:lnTo>
                  <a:lnTo>
                    <a:pt x="138" y="2685"/>
                  </a:lnTo>
                  <a:lnTo>
                    <a:pt x="154" y="2679"/>
                  </a:lnTo>
                  <a:lnTo>
                    <a:pt x="171" y="2673"/>
                  </a:lnTo>
                  <a:lnTo>
                    <a:pt x="189" y="2666"/>
                  </a:lnTo>
                  <a:lnTo>
                    <a:pt x="206" y="2660"/>
                  </a:lnTo>
                  <a:lnTo>
                    <a:pt x="223" y="2654"/>
                  </a:lnTo>
                  <a:lnTo>
                    <a:pt x="239" y="2648"/>
                  </a:lnTo>
                  <a:lnTo>
                    <a:pt x="257" y="2641"/>
                  </a:lnTo>
                  <a:lnTo>
                    <a:pt x="274" y="2635"/>
                  </a:lnTo>
                  <a:lnTo>
                    <a:pt x="291" y="2629"/>
                  </a:lnTo>
                  <a:lnTo>
                    <a:pt x="309" y="2624"/>
                  </a:lnTo>
                  <a:lnTo>
                    <a:pt x="326" y="2619"/>
                  </a:lnTo>
                  <a:lnTo>
                    <a:pt x="343" y="2613"/>
                  </a:lnTo>
                  <a:lnTo>
                    <a:pt x="361" y="2608"/>
                  </a:lnTo>
                  <a:lnTo>
                    <a:pt x="377" y="2601"/>
                  </a:lnTo>
                  <a:lnTo>
                    <a:pt x="394" y="2596"/>
                  </a:lnTo>
                  <a:lnTo>
                    <a:pt x="411" y="2591"/>
                  </a:lnTo>
                  <a:lnTo>
                    <a:pt x="429" y="2586"/>
                  </a:lnTo>
                  <a:lnTo>
                    <a:pt x="446" y="2581"/>
                  </a:lnTo>
                  <a:lnTo>
                    <a:pt x="462" y="2576"/>
                  </a:lnTo>
                  <a:lnTo>
                    <a:pt x="480" y="2573"/>
                  </a:lnTo>
                  <a:lnTo>
                    <a:pt x="497" y="2568"/>
                  </a:lnTo>
                  <a:lnTo>
                    <a:pt x="514" y="2563"/>
                  </a:lnTo>
                  <a:lnTo>
                    <a:pt x="531" y="2558"/>
                  </a:lnTo>
                  <a:lnTo>
                    <a:pt x="549" y="2553"/>
                  </a:lnTo>
                  <a:lnTo>
                    <a:pt x="566" y="2549"/>
                  </a:lnTo>
                  <a:lnTo>
                    <a:pt x="582" y="2545"/>
                  </a:lnTo>
                  <a:lnTo>
                    <a:pt x="600" y="2541"/>
                  </a:lnTo>
                  <a:lnTo>
                    <a:pt x="617" y="2538"/>
                  </a:lnTo>
                  <a:lnTo>
                    <a:pt x="634" y="2534"/>
                  </a:lnTo>
                  <a:lnTo>
                    <a:pt x="652" y="2529"/>
                  </a:lnTo>
                  <a:lnTo>
                    <a:pt x="669" y="2524"/>
                  </a:lnTo>
                  <a:lnTo>
                    <a:pt x="685" y="2519"/>
                  </a:lnTo>
                  <a:lnTo>
                    <a:pt x="702" y="2515"/>
                  </a:lnTo>
                  <a:lnTo>
                    <a:pt x="720" y="2513"/>
                  </a:lnTo>
                  <a:lnTo>
                    <a:pt x="737" y="2509"/>
                  </a:lnTo>
                  <a:lnTo>
                    <a:pt x="754" y="2506"/>
                  </a:lnTo>
                  <a:lnTo>
                    <a:pt x="772" y="2503"/>
                  </a:lnTo>
                  <a:lnTo>
                    <a:pt x="789" y="2499"/>
                  </a:lnTo>
                  <a:lnTo>
                    <a:pt x="805" y="2494"/>
                  </a:lnTo>
                  <a:lnTo>
                    <a:pt x="822" y="2489"/>
                  </a:lnTo>
                  <a:lnTo>
                    <a:pt x="840" y="2485"/>
                  </a:lnTo>
                  <a:lnTo>
                    <a:pt x="857" y="2483"/>
                  </a:lnTo>
                  <a:lnTo>
                    <a:pt x="874" y="2480"/>
                  </a:lnTo>
                  <a:lnTo>
                    <a:pt x="892" y="2478"/>
                  </a:lnTo>
                  <a:lnTo>
                    <a:pt x="908" y="2475"/>
                  </a:lnTo>
                  <a:lnTo>
                    <a:pt x="925" y="2471"/>
                  </a:lnTo>
                  <a:lnTo>
                    <a:pt x="943" y="2468"/>
                  </a:lnTo>
                  <a:lnTo>
                    <a:pt x="960" y="2464"/>
                  </a:lnTo>
                  <a:lnTo>
                    <a:pt x="977" y="2461"/>
                  </a:lnTo>
                  <a:lnTo>
                    <a:pt x="994" y="2459"/>
                  </a:lnTo>
                  <a:lnTo>
                    <a:pt x="1012" y="2459"/>
                  </a:lnTo>
                  <a:lnTo>
                    <a:pt x="1028" y="2458"/>
                  </a:lnTo>
                  <a:lnTo>
                    <a:pt x="1045" y="2458"/>
                  </a:lnTo>
                  <a:lnTo>
                    <a:pt x="1063" y="2455"/>
                  </a:lnTo>
                  <a:lnTo>
                    <a:pt x="1080" y="2454"/>
                  </a:lnTo>
                  <a:lnTo>
                    <a:pt x="1097" y="2451"/>
                  </a:lnTo>
                  <a:lnTo>
                    <a:pt x="1114" y="2451"/>
                  </a:lnTo>
                  <a:lnTo>
                    <a:pt x="1131" y="2451"/>
                  </a:lnTo>
                  <a:lnTo>
                    <a:pt x="1148" y="2454"/>
                  </a:lnTo>
                  <a:lnTo>
                    <a:pt x="1165" y="2458"/>
                  </a:lnTo>
                  <a:lnTo>
                    <a:pt x="1183" y="2460"/>
                  </a:lnTo>
                  <a:lnTo>
                    <a:pt x="1200" y="2463"/>
                  </a:lnTo>
                  <a:lnTo>
                    <a:pt x="1217" y="2465"/>
                  </a:lnTo>
                  <a:lnTo>
                    <a:pt x="1235" y="2468"/>
                  </a:lnTo>
                  <a:lnTo>
                    <a:pt x="1251" y="2470"/>
                  </a:lnTo>
                  <a:lnTo>
                    <a:pt x="1268" y="2475"/>
                  </a:lnTo>
                  <a:lnTo>
                    <a:pt x="1285" y="2483"/>
                  </a:lnTo>
                  <a:lnTo>
                    <a:pt x="1303" y="2490"/>
                  </a:lnTo>
                  <a:lnTo>
                    <a:pt x="1320" y="2498"/>
                  </a:lnTo>
                  <a:lnTo>
                    <a:pt x="1336" y="2504"/>
                  </a:lnTo>
                  <a:lnTo>
                    <a:pt x="1354" y="2510"/>
                  </a:lnTo>
                  <a:lnTo>
                    <a:pt x="1371" y="2515"/>
                  </a:lnTo>
                  <a:lnTo>
                    <a:pt x="1388" y="2520"/>
                  </a:lnTo>
                  <a:lnTo>
                    <a:pt x="1405" y="2526"/>
                  </a:lnTo>
                  <a:lnTo>
                    <a:pt x="1423" y="2534"/>
                  </a:lnTo>
                  <a:lnTo>
                    <a:pt x="1440" y="2541"/>
                  </a:lnTo>
                  <a:lnTo>
                    <a:pt x="1456" y="2548"/>
                  </a:lnTo>
                  <a:lnTo>
                    <a:pt x="1474" y="2551"/>
                  </a:lnTo>
                  <a:lnTo>
                    <a:pt x="1491" y="2553"/>
                  </a:lnTo>
                  <a:lnTo>
                    <a:pt x="1508" y="2551"/>
                  </a:lnTo>
                  <a:lnTo>
                    <a:pt x="1526" y="2548"/>
                  </a:lnTo>
                  <a:lnTo>
                    <a:pt x="1543" y="2544"/>
                  </a:lnTo>
                  <a:lnTo>
                    <a:pt x="1559" y="2539"/>
                  </a:lnTo>
                  <a:lnTo>
                    <a:pt x="1576" y="2531"/>
                  </a:lnTo>
                  <a:lnTo>
                    <a:pt x="1594" y="2521"/>
                  </a:lnTo>
                  <a:lnTo>
                    <a:pt x="1611" y="2506"/>
                  </a:lnTo>
                  <a:lnTo>
                    <a:pt x="1628" y="2488"/>
                  </a:lnTo>
                  <a:lnTo>
                    <a:pt x="1646" y="2464"/>
                  </a:lnTo>
                  <a:lnTo>
                    <a:pt x="1663" y="2438"/>
                  </a:lnTo>
                  <a:lnTo>
                    <a:pt x="1679" y="2409"/>
                  </a:lnTo>
                  <a:lnTo>
                    <a:pt x="1696" y="2379"/>
                  </a:lnTo>
                  <a:lnTo>
                    <a:pt x="1714" y="2346"/>
                  </a:lnTo>
                  <a:lnTo>
                    <a:pt x="1731" y="2314"/>
                  </a:lnTo>
                  <a:lnTo>
                    <a:pt x="1748" y="2279"/>
                  </a:lnTo>
                  <a:lnTo>
                    <a:pt x="1766" y="2243"/>
                  </a:lnTo>
                  <a:lnTo>
                    <a:pt x="1782" y="2206"/>
                  </a:lnTo>
                  <a:lnTo>
                    <a:pt x="1799" y="2174"/>
                  </a:lnTo>
                  <a:lnTo>
                    <a:pt x="1817" y="2145"/>
                  </a:lnTo>
                  <a:lnTo>
                    <a:pt x="1834" y="2125"/>
                  </a:lnTo>
                  <a:lnTo>
                    <a:pt x="1851" y="2113"/>
                  </a:lnTo>
                  <a:lnTo>
                    <a:pt x="1868" y="2113"/>
                  </a:lnTo>
                  <a:lnTo>
                    <a:pt x="1886" y="2125"/>
                  </a:lnTo>
                  <a:lnTo>
                    <a:pt x="1902" y="2153"/>
                  </a:lnTo>
                  <a:lnTo>
                    <a:pt x="1919" y="2198"/>
                  </a:lnTo>
                  <a:lnTo>
                    <a:pt x="1937" y="2261"/>
                  </a:lnTo>
                  <a:lnTo>
                    <a:pt x="1954" y="2348"/>
                  </a:lnTo>
                  <a:lnTo>
                    <a:pt x="1971" y="2456"/>
                  </a:lnTo>
                  <a:lnTo>
                    <a:pt x="1988" y="2589"/>
                  </a:lnTo>
                  <a:lnTo>
                    <a:pt x="2005" y="2744"/>
                  </a:lnTo>
                  <a:lnTo>
                    <a:pt x="2022" y="2919"/>
                  </a:lnTo>
                  <a:lnTo>
                    <a:pt x="2039" y="3109"/>
                  </a:lnTo>
                  <a:lnTo>
                    <a:pt x="2057" y="3306"/>
                  </a:lnTo>
                  <a:lnTo>
                    <a:pt x="2074" y="3504"/>
                  </a:lnTo>
                  <a:lnTo>
                    <a:pt x="2091" y="3688"/>
                  </a:lnTo>
                  <a:lnTo>
                    <a:pt x="2109" y="3841"/>
                  </a:lnTo>
                  <a:lnTo>
                    <a:pt x="2125" y="3946"/>
                  </a:lnTo>
                  <a:lnTo>
                    <a:pt x="2142" y="3980"/>
                  </a:lnTo>
                  <a:lnTo>
                    <a:pt x="2159" y="3923"/>
                  </a:lnTo>
                  <a:lnTo>
                    <a:pt x="2177" y="3755"/>
                  </a:lnTo>
                  <a:lnTo>
                    <a:pt x="2194" y="3466"/>
                  </a:lnTo>
                  <a:lnTo>
                    <a:pt x="2211" y="3061"/>
                  </a:lnTo>
                  <a:lnTo>
                    <a:pt x="2228" y="2554"/>
                  </a:lnTo>
                  <a:lnTo>
                    <a:pt x="2245" y="1981"/>
                  </a:lnTo>
                  <a:lnTo>
                    <a:pt x="2262" y="1391"/>
                  </a:lnTo>
                  <a:lnTo>
                    <a:pt x="2279" y="841"/>
                  </a:lnTo>
                  <a:lnTo>
                    <a:pt x="2297" y="395"/>
                  </a:lnTo>
                  <a:lnTo>
                    <a:pt x="2314" y="103"/>
                  </a:lnTo>
                  <a:lnTo>
                    <a:pt x="2330" y="0"/>
                  </a:lnTo>
                  <a:lnTo>
                    <a:pt x="2348" y="103"/>
                  </a:lnTo>
                  <a:lnTo>
                    <a:pt x="2365" y="395"/>
                  </a:lnTo>
                  <a:lnTo>
                    <a:pt x="2382" y="841"/>
                  </a:lnTo>
                  <a:lnTo>
                    <a:pt x="2400" y="1391"/>
                  </a:lnTo>
                  <a:lnTo>
                    <a:pt x="2417" y="1981"/>
                  </a:lnTo>
                  <a:lnTo>
                    <a:pt x="2433" y="2554"/>
                  </a:lnTo>
                  <a:lnTo>
                    <a:pt x="2450" y="3061"/>
                  </a:lnTo>
                  <a:lnTo>
                    <a:pt x="2468" y="3466"/>
                  </a:lnTo>
                  <a:lnTo>
                    <a:pt x="2485" y="3755"/>
                  </a:lnTo>
                  <a:lnTo>
                    <a:pt x="2502" y="3923"/>
                  </a:lnTo>
                  <a:lnTo>
                    <a:pt x="2520" y="3980"/>
                  </a:lnTo>
                  <a:lnTo>
                    <a:pt x="2537" y="3946"/>
                  </a:lnTo>
                  <a:lnTo>
                    <a:pt x="2553" y="3841"/>
                  </a:lnTo>
                  <a:lnTo>
                    <a:pt x="2570" y="3688"/>
                  </a:lnTo>
                  <a:lnTo>
                    <a:pt x="2588" y="3504"/>
                  </a:lnTo>
                  <a:lnTo>
                    <a:pt x="2605" y="3306"/>
                  </a:lnTo>
                  <a:lnTo>
                    <a:pt x="2622" y="3109"/>
                  </a:lnTo>
                  <a:lnTo>
                    <a:pt x="2640" y="2919"/>
                  </a:lnTo>
                  <a:lnTo>
                    <a:pt x="2656" y="2744"/>
                  </a:lnTo>
                  <a:lnTo>
                    <a:pt x="2673" y="2589"/>
                  </a:lnTo>
                  <a:lnTo>
                    <a:pt x="2691" y="2456"/>
                  </a:lnTo>
                  <a:lnTo>
                    <a:pt x="2708" y="2348"/>
                  </a:lnTo>
                  <a:lnTo>
                    <a:pt x="2725" y="2261"/>
                  </a:lnTo>
                  <a:lnTo>
                    <a:pt x="2742" y="2198"/>
                  </a:lnTo>
                  <a:lnTo>
                    <a:pt x="2760" y="2153"/>
                  </a:lnTo>
                  <a:lnTo>
                    <a:pt x="2776" y="2125"/>
                  </a:lnTo>
                  <a:lnTo>
                    <a:pt x="2793" y="2113"/>
                  </a:lnTo>
                  <a:lnTo>
                    <a:pt x="2811" y="2113"/>
                  </a:lnTo>
                  <a:lnTo>
                    <a:pt x="2828" y="2125"/>
                  </a:lnTo>
                  <a:lnTo>
                    <a:pt x="2845" y="2145"/>
                  </a:lnTo>
                  <a:lnTo>
                    <a:pt x="2862" y="2174"/>
                  </a:lnTo>
                  <a:lnTo>
                    <a:pt x="2879" y="2206"/>
                  </a:lnTo>
                  <a:lnTo>
                    <a:pt x="2896" y="2243"/>
                  </a:lnTo>
                  <a:lnTo>
                    <a:pt x="2913" y="2279"/>
                  </a:lnTo>
                  <a:lnTo>
                    <a:pt x="2931" y="2314"/>
                  </a:lnTo>
                  <a:lnTo>
                    <a:pt x="2948" y="2346"/>
                  </a:lnTo>
                  <a:lnTo>
                    <a:pt x="2965" y="2379"/>
                  </a:lnTo>
                  <a:lnTo>
                    <a:pt x="2983" y="2409"/>
                  </a:lnTo>
                  <a:lnTo>
                    <a:pt x="2999" y="2438"/>
                  </a:lnTo>
                  <a:lnTo>
                    <a:pt x="3016" y="2464"/>
                  </a:lnTo>
                  <a:lnTo>
                    <a:pt x="3033" y="2488"/>
                  </a:lnTo>
                  <a:lnTo>
                    <a:pt x="3051" y="2506"/>
                  </a:lnTo>
                  <a:lnTo>
                    <a:pt x="3068" y="2521"/>
                  </a:lnTo>
                  <a:lnTo>
                    <a:pt x="3085" y="2531"/>
                  </a:lnTo>
                  <a:lnTo>
                    <a:pt x="3102" y="2539"/>
                  </a:lnTo>
                  <a:lnTo>
                    <a:pt x="3119" y="2544"/>
                  </a:lnTo>
                  <a:lnTo>
                    <a:pt x="3136" y="2548"/>
                  </a:lnTo>
                  <a:lnTo>
                    <a:pt x="3153" y="2551"/>
                  </a:lnTo>
                  <a:lnTo>
                    <a:pt x="3171" y="2553"/>
                  </a:lnTo>
                  <a:lnTo>
                    <a:pt x="3188" y="2551"/>
                  </a:lnTo>
                  <a:lnTo>
                    <a:pt x="3204" y="2548"/>
                  </a:lnTo>
                  <a:lnTo>
                    <a:pt x="3222" y="2541"/>
                  </a:lnTo>
                  <a:lnTo>
                    <a:pt x="3239" y="2534"/>
                  </a:lnTo>
                  <a:lnTo>
                    <a:pt x="3256" y="2526"/>
                  </a:lnTo>
                  <a:lnTo>
                    <a:pt x="3274" y="2520"/>
                  </a:lnTo>
                  <a:lnTo>
                    <a:pt x="3291" y="2515"/>
                  </a:lnTo>
                  <a:lnTo>
                    <a:pt x="3307" y="2510"/>
                  </a:lnTo>
                  <a:lnTo>
                    <a:pt x="3324" y="2504"/>
                  </a:lnTo>
                  <a:lnTo>
                    <a:pt x="3342" y="2498"/>
                  </a:lnTo>
                  <a:lnTo>
                    <a:pt x="3359" y="2490"/>
                  </a:lnTo>
                  <a:lnTo>
                    <a:pt x="3376" y="2483"/>
                  </a:lnTo>
                  <a:lnTo>
                    <a:pt x="3394" y="2475"/>
                  </a:lnTo>
                  <a:lnTo>
                    <a:pt x="3411" y="2470"/>
                  </a:lnTo>
                  <a:lnTo>
                    <a:pt x="3427" y="2468"/>
                  </a:lnTo>
                  <a:lnTo>
                    <a:pt x="3444" y="2465"/>
                  </a:lnTo>
                  <a:lnTo>
                    <a:pt x="3462" y="2463"/>
                  </a:lnTo>
                  <a:lnTo>
                    <a:pt x="3479" y="2460"/>
                  </a:lnTo>
                  <a:lnTo>
                    <a:pt x="3496" y="2458"/>
                  </a:lnTo>
                  <a:lnTo>
                    <a:pt x="3514" y="2454"/>
                  </a:lnTo>
                  <a:lnTo>
                    <a:pt x="3530" y="2451"/>
                  </a:lnTo>
                  <a:lnTo>
                    <a:pt x="3547" y="2451"/>
                  </a:lnTo>
                  <a:lnTo>
                    <a:pt x="3565" y="2451"/>
                  </a:lnTo>
                  <a:lnTo>
                    <a:pt x="3582" y="2454"/>
                  </a:lnTo>
                  <a:lnTo>
                    <a:pt x="3599" y="2455"/>
                  </a:lnTo>
                  <a:lnTo>
                    <a:pt x="3616" y="2458"/>
                  </a:lnTo>
                  <a:lnTo>
                    <a:pt x="3634" y="2458"/>
                  </a:lnTo>
                  <a:lnTo>
                    <a:pt x="3650" y="2459"/>
                  </a:lnTo>
                  <a:lnTo>
                    <a:pt x="3667" y="2459"/>
                  </a:lnTo>
                  <a:lnTo>
                    <a:pt x="3685" y="2461"/>
                  </a:lnTo>
                  <a:lnTo>
                    <a:pt x="3702" y="2464"/>
                  </a:lnTo>
                  <a:lnTo>
                    <a:pt x="3719" y="2468"/>
                  </a:lnTo>
                  <a:lnTo>
                    <a:pt x="3736" y="2471"/>
                  </a:lnTo>
                  <a:lnTo>
                    <a:pt x="3753" y="2475"/>
                  </a:lnTo>
                  <a:lnTo>
                    <a:pt x="3770" y="2478"/>
                  </a:lnTo>
                  <a:lnTo>
                    <a:pt x="3787" y="2480"/>
                  </a:lnTo>
                  <a:lnTo>
                    <a:pt x="3805" y="2483"/>
                  </a:lnTo>
                  <a:lnTo>
                    <a:pt x="3822" y="2485"/>
                  </a:lnTo>
                  <a:lnTo>
                    <a:pt x="3839" y="2489"/>
                  </a:lnTo>
                  <a:lnTo>
                    <a:pt x="3857" y="2494"/>
                  </a:lnTo>
                  <a:lnTo>
                    <a:pt x="3873" y="2499"/>
                  </a:lnTo>
                  <a:lnTo>
                    <a:pt x="3890" y="2503"/>
                  </a:lnTo>
                  <a:lnTo>
                    <a:pt x="3907" y="2506"/>
                  </a:lnTo>
                  <a:lnTo>
                    <a:pt x="3925" y="2509"/>
                  </a:lnTo>
                  <a:lnTo>
                    <a:pt x="3942" y="2513"/>
                  </a:lnTo>
                  <a:lnTo>
                    <a:pt x="3959" y="2515"/>
                  </a:lnTo>
                  <a:lnTo>
                    <a:pt x="3976" y="2519"/>
                  </a:lnTo>
                  <a:lnTo>
                    <a:pt x="3993" y="2524"/>
                  </a:lnTo>
                  <a:lnTo>
                    <a:pt x="4010" y="2529"/>
                  </a:lnTo>
                  <a:lnTo>
                    <a:pt x="4027" y="2534"/>
                  </a:lnTo>
                  <a:lnTo>
                    <a:pt x="4045" y="2538"/>
                  </a:lnTo>
                  <a:lnTo>
                    <a:pt x="4062" y="2541"/>
                  </a:lnTo>
                  <a:lnTo>
                    <a:pt x="4078" y="2545"/>
                  </a:lnTo>
                  <a:lnTo>
                    <a:pt x="4096" y="2549"/>
                  </a:lnTo>
                  <a:lnTo>
                    <a:pt x="4113" y="2553"/>
                  </a:lnTo>
                  <a:lnTo>
                    <a:pt x="4130" y="2558"/>
                  </a:lnTo>
                  <a:lnTo>
                    <a:pt x="4148" y="2563"/>
                  </a:lnTo>
                  <a:lnTo>
                    <a:pt x="4165" y="2568"/>
                  </a:lnTo>
                  <a:lnTo>
                    <a:pt x="4182" y="2573"/>
                  </a:lnTo>
                  <a:lnTo>
                    <a:pt x="4198" y="2576"/>
                  </a:lnTo>
                  <a:lnTo>
                    <a:pt x="4216" y="2581"/>
                  </a:lnTo>
                  <a:lnTo>
                    <a:pt x="4233" y="2586"/>
                  </a:lnTo>
                  <a:lnTo>
                    <a:pt x="4250" y="2591"/>
                  </a:lnTo>
                  <a:lnTo>
                    <a:pt x="4268" y="2596"/>
                  </a:lnTo>
                  <a:lnTo>
                    <a:pt x="4285" y="2601"/>
                  </a:lnTo>
                  <a:lnTo>
                    <a:pt x="4301" y="2608"/>
                  </a:lnTo>
                  <a:lnTo>
                    <a:pt x="4318" y="2613"/>
                  </a:lnTo>
                  <a:lnTo>
                    <a:pt x="4336" y="2619"/>
                  </a:lnTo>
                  <a:lnTo>
                    <a:pt x="4353" y="2624"/>
                  </a:lnTo>
                  <a:lnTo>
                    <a:pt x="4370" y="2629"/>
                  </a:lnTo>
                  <a:lnTo>
                    <a:pt x="4388" y="2635"/>
                  </a:lnTo>
                  <a:lnTo>
                    <a:pt x="4404" y="2641"/>
                  </a:lnTo>
                  <a:lnTo>
                    <a:pt x="4421" y="2648"/>
                  </a:lnTo>
                  <a:lnTo>
                    <a:pt x="4439" y="2654"/>
                  </a:lnTo>
                  <a:lnTo>
                    <a:pt x="4456" y="2660"/>
                  </a:lnTo>
                  <a:lnTo>
                    <a:pt x="4473" y="2666"/>
                  </a:lnTo>
                  <a:lnTo>
                    <a:pt x="4490" y="2673"/>
                  </a:lnTo>
                  <a:lnTo>
                    <a:pt x="4508" y="2679"/>
                  </a:lnTo>
                  <a:lnTo>
                    <a:pt x="4524" y="2685"/>
                  </a:lnTo>
                  <a:lnTo>
                    <a:pt x="4541" y="2693"/>
                  </a:lnTo>
                  <a:lnTo>
                    <a:pt x="4559" y="2699"/>
                  </a:lnTo>
                  <a:lnTo>
                    <a:pt x="4576" y="2706"/>
                  </a:lnTo>
                  <a:lnTo>
                    <a:pt x="4593" y="2713"/>
                  </a:lnTo>
                  <a:lnTo>
                    <a:pt x="4610" y="2720"/>
                  </a:lnTo>
                  <a:lnTo>
                    <a:pt x="4627" y="2726"/>
                  </a:lnTo>
                  <a:lnTo>
                    <a:pt x="4644" y="2734"/>
                  </a:lnTo>
                  <a:lnTo>
                    <a:pt x="4661" y="2741"/>
                  </a:lnTo>
                  <a:lnTo>
                    <a:pt x="4679" y="2749"/>
                  </a:lnTo>
                  <a:lnTo>
                    <a:pt x="4696" y="2756"/>
                  </a:lnTo>
                  <a:lnTo>
                    <a:pt x="4713" y="2764"/>
                  </a:lnTo>
                  <a:lnTo>
                    <a:pt x="4731" y="2771"/>
                  </a:lnTo>
                  <a:lnTo>
                    <a:pt x="4747" y="2779"/>
                  </a:lnTo>
                  <a:lnTo>
                    <a:pt x="4764" y="2786"/>
                  </a:lnTo>
                  <a:lnTo>
                    <a:pt x="4781" y="2794"/>
                  </a:lnTo>
                  <a:lnTo>
                    <a:pt x="4799" y="2801"/>
                  </a:lnTo>
                  <a:lnTo>
                    <a:pt x="4816" y="2809"/>
                  </a:lnTo>
                  <a:lnTo>
                    <a:pt x="4833" y="2816"/>
                  </a:lnTo>
                  <a:lnTo>
                    <a:pt x="4850" y="2825"/>
                  </a:lnTo>
                  <a:lnTo>
                    <a:pt x="4867" y="2833"/>
                  </a:lnTo>
                  <a:lnTo>
                    <a:pt x="4884" y="284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 rot="16200000">
              <a:off x="3232151" y="3797300"/>
              <a:ext cx="8255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1812926" y="2420938"/>
              <a:ext cx="8255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167477" y="2167957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j</a:t>
            </a:r>
            <a:r>
              <a:rPr lang="es-MX" sz="1400" dirty="0" smtClean="0">
                <a:solidFill>
                  <a:schemeClr val="bg1"/>
                </a:solidFill>
              </a:rPr>
              <a:t>m.lopez@cinvestav.mx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  <p:sp>
        <p:nvSpPr>
          <p:cNvPr id="18" name="33 CuadroTexto"/>
          <p:cNvSpPr txBox="1"/>
          <p:nvPr/>
        </p:nvSpPr>
        <p:spPr>
          <a:xfrm>
            <a:off x="3131840" y="274085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México</a:t>
            </a:r>
            <a:endParaRPr lang="es-MX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 rot="20039620">
            <a:off x="4069990" y="29578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Thank you!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0" name="30 Rectángulo"/>
          <p:cNvSpPr/>
          <p:nvPr/>
        </p:nvSpPr>
        <p:spPr>
          <a:xfrm>
            <a:off x="157641" y="210542"/>
            <a:ext cx="89863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50th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Aniversary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of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Atomic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definition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of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SI </a:t>
            </a:r>
            <a:r>
              <a:rPr lang="es-ES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second</a:t>
            </a:r>
            <a:endParaRPr lang="es-ES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3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301208"/>
            <a:ext cx="1365860" cy="1468996"/>
          </a:xfrm>
          <a:prstGeom prst="rect">
            <a:avLst/>
          </a:prstGeom>
        </p:spPr>
      </p:pic>
      <p:sp>
        <p:nvSpPr>
          <p:cNvPr id="8" name="20 Rectángulo"/>
          <p:cNvSpPr/>
          <p:nvPr/>
        </p:nvSpPr>
        <p:spPr>
          <a:xfrm>
            <a:off x="0" y="35913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Universe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as a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space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of 4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dimensions</a:t>
            </a:r>
            <a:endParaRPr lang="es-ES" sz="36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s-E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s-ES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space</a:t>
            </a:r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-time</a:t>
            </a:r>
            <a:endParaRPr lang="es-ES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017903"/>
            <a:ext cx="3153132" cy="40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12524</TotalTime>
  <Words>1974</Words>
  <Application>Microsoft Office PowerPoint</Application>
  <PresentationFormat>Presentación en pantalla (4:3)</PresentationFormat>
  <Paragraphs>530</Paragraphs>
  <Slides>81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81</vt:i4>
      </vt:variant>
    </vt:vector>
  </HeadingPairs>
  <TitlesOfParts>
    <vt:vector size="97" baseType="lpstr">
      <vt:lpstr>Arial Unicode MS</vt:lpstr>
      <vt:lpstr>ＭＳ Ｐゴシック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Wingdings</vt:lpstr>
      <vt:lpstr>Tema de Office</vt:lpstr>
      <vt:lpstr>Ecuación</vt:lpstr>
      <vt:lpstr>SPW 6.0 Graph</vt:lpstr>
      <vt:lpstr>EcuaciÛn</vt:lpstr>
      <vt:lpstr>Imagen de mapa de bits</vt:lpstr>
      <vt:lpstr>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jlopez</dc:creator>
  <cp:lastModifiedBy>Cinvestav01</cp:lastModifiedBy>
  <cp:revision>408</cp:revision>
  <dcterms:created xsi:type="dcterms:W3CDTF">2012-03-01T22:34:48Z</dcterms:created>
  <dcterms:modified xsi:type="dcterms:W3CDTF">2017-10-25T13:51:12Z</dcterms:modified>
</cp:coreProperties>
</file>